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4"/>
  </p:sldMasterIdLst>
  <p:notesMasterIdLst>
    <p:notesMasterId r:id="rId36"/>
  </p:notesMasterIdLst>
  <p:sldIdLst>
    <p:sldId id="298" r:id="rId5"/>
    <p:sldId id="305" r:id="rId6"/>
    <p:sldId id="331" r:id="rId7"/>
    <p:sldId id="354" r:id="rId8"/>
    <p:sldId id="355" r:id="rId9"/>
    <p:sldId id="356" r:id="rId10"/>
    <p:sldId id="358" r:id="rId11"/>
    <p:sldId id="352" r:id="rId12"/>
    <p:sldId id="360" r:id="rId13"/>
    <p:sldId id="362" r:id="rId14"/>
    <p:sldId id="363" r:id="rId15"/>
    <p:sldId id="364" r:id="rId16"/>
    <p:sldId id="369" r:id="rId17"/>
    <p:sldId id="370" r:id="rId18"/>
    <p:sldId id="330" r:id="rId19"/>
    <p:sldId id="308" r:id="rId20"/>
    <p:sldId id="335" r:id="rId21"/>
    <p:sldId id="372" r:id="rId22"/>
    <p:sldId id="365" r:id="rId23"/>
    <p:sldId id="374" r:id="rId24"/>
    <p:sldId id="341" r:id="rId25"/>
    <p:sldId id="376" r:id="rId26"/>
    <p:sldId id="339" r:id="rId27"/>
    <p:sldId id="311" r:id="rId28"/>
    <p:sldId id="320" r:id="rId29"/>
    <p:sldId id="349" r:id="rId30"/>
    <p:sldId id="350" r:id="rId31"/>
    <p:sldId id="368" r:id="rId32"/>
    <p:sldId id="351" r:id="rId33"/>
    <p:sldId id="375" r:id="rId34"/>
    <p:sldId id="366"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3993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6" autoAdjust="0"/>
    <p:restoredTop sz="95074" autoAdjust="0"/>
  </p:normalViewPr>
  <p:slideViewPr>
    <p:cSldViewPr snapToGrid="0">
      <p:cViewPr varScale="1">
        <p:scale>
          <a:sx n="116" d="100"/>
          <a:sy n="116" d="100"/>
        </p:scale>
        <p:origin x="108"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0592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0592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rgbClr val="0070C0"/>
        </a:solidFill>
      </dgm:spPr>
      <dgm:t>
        <a:bodyPr/>
        <a:lstStyle/>
        <a:p>
          <a:r>
            <a:rPr lang="en-US" sz="1100" b="1" dirty="0"/>
            <a:t>Object</a:t>
          </a:r>
          <a:endParaRPr lang="en-US" sz="8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06868">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048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rgbClr val="0070C0"/>
        </a:solidFill>
      </dgm:spPr>
      <dgm:t>
        <a:bodyPr/>
        <a:lstStyle/>
        <a:p>
          <a:r>
            <a:rPr lang="en-US" sz="1000" b="1" dirty="0"/>
            <a:t>Memory</a:t>
          </a:r>
          <a:endParaRPr lang="en-US" sz="800" b="1" dirty="0"/>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35829">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custScaleX="119298">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268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rgbClr val="0070C0"/>
        </a:solidFill>
      </dgm:spPr>
      <dgm:t>
        <a:bodyPr/>
        <a:lstStyle/>
        <a:p>
          <a:r>
            <a:rPr lang="en-US" sz="1000" b="1" dirty="0"/>
            <a:t>Memory</a:t>
          </a:r>
          <a:endParaRPr lang="en-US" sz="800" b="1" dirty="0"/>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35829">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custScaleX="119298">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1268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chemeClr val="accent1">
            <a:lumMod val="60000"/>
            <a:lumOff val="40000"/>
          </a:schemeClr>
        </a:solidFill>
      </dgm:spPr>
      <dgm:t>
        <a:bodyPr/>
        <a:lstStyle/>
        <a:p>
          <a:r>
            <a:rPr lang="en-US" sz="800" b="1" dirty="0"/>
            <a:t>Architecture</a:t>
          </a:r>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endParaRPr lang="en-US" sz="400" b="1" dirty="0"/>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rgbClr val="0070C0"/>
        </a:solidFill>
      </dgm:spPr>
      <dgm:t>
        <a:bodyPr/>
        <a:lstStyle/>
        <a:p>
          <a:r>
            <a:rPr lang="en-US" sz="1100" b="1" dirty="0"/>
            <a:t>Resource</a:t>
          </a:r>
          <a:endParaRPr lang="en-US" sz="800" b="1" dirty="0"/>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a:t>Scheduling</a:t>
          </a:r>
          <a:endParaRPr lang="en-US" sz="800" b="1" dirty="0"/>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25616">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custScaleX="131721">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20031">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DA97B19-6093-4116-83E1-13B1E9E09E29}" type="doc">
      <dgm:prSet loTypeId="urn:microsoft.com/office/officeart/2005/8/layout/chevron1" loCatId="process" qsTypeId="urn:microsoft.com/office/officeart/2005/8/quickstyle/simple1" qsCatId="simple" csTypeId="urn:microsoft.com/office/officeart/2005/8/colors/accent1_2" csCatId="accent1" phldr="1"/>
      <dgm:spPr/>
    </dgm:pt>
    <dgm:pt modelId="{FAECE29A-182E-494A-A76E-7124AA5799BE}">
      <dgm:prSet phldrT="[Text]" custT="1"/>
      <dgm:spPr>
        <a:solidFill>
          <a:srgbClr val="0070C0"/>
        </a:solidFill>
      </dgm:spPr>
      <dgm:t>
        <a:bodyPr/>
        <a:lstStyle/>
        <a:p>
          <a:r>
            <a:rPr lang="en-US" altLang="zh-CN" sz="1050" b="1" dirty="0"/>
            <a:t>Architecture</a:t>
          </a:r>
          <a:endParaRPr lang="en-US" sz="800" b="1" dirty="0"/>
        </a:p>
      </dgm:t>
    </dgm:pt>
    <dgm:pt modelId="{1D70A0F0-862A-4C08-90F7-F7BD58E88323}" type="parTrans" cxnId="{E41C45E9-EE81-425D-A95D-3B8DFC9C7139}">
      <dgm:prSet/>
      <dgm:spPr/>
      <dgm:t>
        <a:bodyPr/>
        <a:lstStyle/>
        <a:p>
          <a:endParaRPr lang="en-US" sz="2800" b="1"/>
        </a:p>
      </dgm:t>
    </dgm:pt>
    <dgm:pt modelId="{03A00246-3842-4DC5-9A67-BB9C63BC395A}" type="sibTrans" cxnId="{E41C45E9-EE81-425D-A95D-3B8DFC9C7139}">
      <dgm:prSet/>
      <dgm:spPr/>
      <dgm:t>
        <a:bodyPr/>
        <a:lstStyle/>
        <a:p>
          <a:endParaRPr lang="en-US" sz="2800" b="1"/>
        </a:p>
      </dgm:t>
    </dgm:pt>
    <dgm:pt modelId="{B01DD607-7335-4809-AA35-34781DD696F0}">
      <dgm:prSet phldrT="[Text]" custT="1"/>
      <dgm:spPr>
        <a:solidFill>
          <a:schemeClr val="accent1">
            <a:lumMod val="60000"/>
            <a:lumOff val="40000"/>
          </a:schemeClr>
        </a:solidFill>
      </dgm:spPr>
      <dgm:t>
        <a:bodyPr/>
        <a:lstStyle/>
        <a:p>
          <a:r>
            <a:rPr lang="en-US" sz="800" b="1" dirty="0"/>
            <a:t>Object</a:t>
          </a:r>
        </a:p>
      </dgm:t>
    </dgm:pt>
    <dgm:pt modelId="{04AB2192-107D-4503-8643-E3E3F79C837F}" type="parTrans" cxnId="{3F65852D-13BC-46AC-978F-C9D0B8D080AD}">
      <dgm:prSet/>
      <dgm:spPr/>
      <dgm:t>
        <a:bodyPr/>
        <a:lstStyle/>
        <a:p>
          <a:endParaRPr lang="en-US" sz="2800" b="1"/>
        </a:p>
      </dgm:t>
    </dgm:pt>
    <dgm:pt modelId="{47E4FE7C-5499-4E6D-9FB6-C2847EB01602}" type="sibTrans" cxnId="{3F65852D-13BC-46AC-978F-C9D0B8D080AD}">
      <dgm:prSet/>
      <dgm:spPr/>
      <dgm:t>
        <a:bodyPr/>
        <a:lstStyle/>
        <a:p>
          <a:endParaRPr lang="en-US" sz="2800" b="1"/>
        </a:p>
      </dgm:t>
    </dgm:pt>
    <dgm:pt modelId="{905B6E4A-8CB5-4C62-9C3F-AEE92E173CAB}">
      <dgm:prSet phldrT="[Text]" custT="1"/>
      <dgm:spPr>
        <a:solidFill>
          <a:schemeClr val="accent1">
            <a:lumMod val="60000"/>
            <a:lumOff val="40000"/>
          </a:schemeClr>
        </a:solidFill>
      </dgm:spPr>
      <dgm:t>
        <a:bodyPr/>
        <a:lstStyle/>
        <a:p>
          <a:r>
            <a:rPr lang="en-US" sz="800" b="1" dirty="0"/>
            <a:t>Memory</a:t>
          </a:r>
        </a:p>
      </dgm:t>
    </dgm:pt>
    <dgm:pt modelId="{98A0C2B2-1E64-4706-AFD3-A62E6DD62851}" type="parTrans" cxnId="{F7638681-E171-4D82-8124-1D17406B7542}">
      <dgm:prSet/>
      <dgm:spPr/>
      <dgm:t>
        <a:bodyPr/>
        <a:lstStyle/>
        <a:p>
          <a:endParaRPr lang="en-US" sz="2800" b="1"/>
        </a:p>
      </dgm:t>
    </dgm:pt>
    <dgm:pt modelId="{A8302DFA-5813-4175-9F44-F003555DA628}" type="sibTrans" cxnId="{F7638681-E171-4D82-8124-1D17406B7542}">
      <dgm:prSet/>
      <dgm:spPr/>
      <dgm:t>
        <a:bodyPr/>
        <a:lstStyle/>
        <a:p>
          <a:endParaRPr lang="en-US" sz="2800" b="1"/>
        </a:p>
      </dgm:t>
    </dgm:pt>
    <dgm:pt modelId="{F259AA7B-32D8-46DF-AEB5-371D2875CAC4}">
      <dgm:prSet phldrT="[Text]" custT="1"/>
      <dgm:spPr>
        <a:solidFill>
          <a:schemeClr val="accent1">
            <a:lumMod val="60000"/>
            <a:lumOff val="40000"/>
          </a:schemeClr>
        </a:solidFill>
      </dgm:spPr>
      <dgm:t>
        <a:bodyPr/>
        <a:lstStyle/>
        <a:p>
          <a:r>
            <a:rPr lang="en-US" sz="800" b="1" dirty="0"/>
            <a:t>Resource</a:t>
          </a:r>
        </a:p>
      </dgm:t>
    </dgm:pt>
    <dgm:pt modelId="{ADB76851-ACD8-4EB1-9F58-A9BE75D37AD7}" type="parTrans" cxnId="{D3853113-76C3-4E6F-9631-5D279FC723DF}">
      <dgm:prSet/>
      <dgm:spPr/>
      <dgm:t>
        <a:bodyPr/>
        <a:lstStyle/>
        <a:p>
          <a:endParaRPr lang="en-US" sz="2800" b="1"/>
        </a:p>
      </dgm:t>
    </dgm:pt>
    <dgm:pt modelId="{FA374299-02DB-42F4-B7B9-D65D00865850}" type="sibTrans" cxnId="{D3853113-76C3-4E6F-9631-5D279FC723DF}">
      <dgm:prSet/>
      <dgm:spPr/>
      <dgm:t>
        <a:bodyPr/>
        <a:lstStyle/>
        <a:p>
          <a:endParaRPr lang="en-US" sz="2800" b="1"/>
        </a:p>
      </dgm:t>
    </dgm:pt>
    <dgm:pt modelId="{03AA2BEF-BB8C-495B-9AF7-71B360BB7154}">
      <dgm:prSet phldrT="[Text]" custT="1"/>
      <dgm:spPr>
        <a:solidFill>
          <a:schemeClr val="accent1">
            <a:lumMod val="60000"/>
            <a:lumOff val="40000"/>
          </a:schemeClr>
        </a:solidFill>
      </dgm:spPr>
      <dgm:t>
        <a:bodyPr/>
        <a:lstStyle/>
        <a:p>
          <a:r>
            <a:rPr lang="en-US" sz="800" b="1" dirty="0"/>
            <a:t>Scheduling</a:t>
          </a:r>
        </a:p>
      </dgm:t>
    </dgm:pt>
    <dgm:pt modelId="{5BA64E86-A946-4B6E-820D-7D7C211EA5F2}" type="parTrans" cxnId="{1E6F1A9E-8D7D-4CF8-BFC0-7AD3186D75BE}">
      <dgm:prSet/>
      <dgm:spPr/>
      <dgm:t>
        <a:bodyPr/>
        <a:lstStyle/>
        <a:p>
          <a:endParaRPr lang="en-US" sz="2800" b="1"/>
        </a:p>
      </dgm:t>
    </dgm:pt>
    <dgm:pt modelId="{95E30356-4A56-4024-A8C5-CB26D6EEC858}" type="sibTrans" cxnId="{1E6F1A9E-8D7D-4CF8-BFC0-7AD3186D75BE}">
      <dgm:prSet/>
      <dgm:spPr/>
      <dgm:t>
        <a:bodyPr/>
        <a:lstStyle/>
        <a:p>
          <a:endParaRPr lang="en-US" sz="2800" b="1"/>
        </a:p>
      </dgm:t>
    </dgm:pt>
    <dgm:pt modelId="{CE2DC8B9-83EA-4CF8-A0BA-2BAFFA19983D}" type="pres">
      <dgm:prSet presAssocID="{DDA97B19-6093-4116-83E1-13B1E9E09E29}" presName="Name0" presStyleCnt="0">
        <dgm:presLayoutVars>
          <dgm:dir/>
          <dgm:animLvl val="lvl"/>
          <dgm:resizeHandles val="exact"/>
        </dgm:presLayoutVars>
      </dgm:prSet>
      <dgm:spPr/>
    </dgm:pt>
    <dgm:pt modelId="{E8359F5A-1668-422F-A287-1508C55F1AE0}" type="pres">
      <dgm:prSet presAssocID="{FAECE29A-182E-494A-A76E-7124AA5799BE}" presName="parTxOnly" presStyleLbl="node1" presStyleIdx="0" presStyleCnt="5" custScaleX="159691">
        <dgm:presLayoutVars>
          <dgm:chMax val="0"/>
          <dgm:chPref val="0"/>
          <dgm:bulletEnabled val="1"/>
        </dgm:presLayoutVars>
      </dgm:prSet>
      <dgm:spPr/>
    </dgm:pt>
    <dgm:pt modelId="{5938C8CE-0A9D-40DA-9EF5-8EB4D4338FBC}" type="pres">
      <dgm:prSet presAssocID="{03A00246-3842-4DC5-9A67-BB9C63BC395A}" presName="parTxOnlySpace" presStyleCnt="0"/>
      <dgm:spPr/>
    </dgm:pt>
    <dgm:pt modelId="{5729CB3F-72DA-4E26-98E6-509BDD27454B}" type="pres">
      <dgm:prSet presAssocID="{B01DD607-7335-4809-AA35-34781DD696F0}" presName="parTxOnly" presStyleLbl="node1" presStyleIdx="1" presStyleCnt="5">
        <dgm:presLayoutVars>
          <dgm:chMax val="0"/>
          <dgm:chPref val="0"/>
          <dgm:bulletEnabled val="1"/>
        </dgm:presLayoutVars>
      </dgm:prSet>
      <dgm:spPr/>
    </dgm:pt>
    <dgm:pt modelId="{8A4931F4-BED3-46AD-92FC-0E4382FDD6DB}" type="pres">
      <dgm:prSet presAssocID="{47E4FE7C-5499-4E6D-9FB6-C2847EB01602}" presName="parTxOnlySpace" presStyleCnt="0"/>
      <dgm:spPr/>
    </dgm:pt>
    <dgm:pt modelId="{304C4E5D-368D-4F12-898C-C4C86E7E6814}" type="pres">
      <dgm:prSet presAssocID="{905B6E4A-8CB5-4C62-9C3F-AEE92E173CAB}" presName="parTxOnly" presStyleLbl="node1" presStyleIdx="2" presStyleCnt="5">
        <dgm:presLayoutVars>
          <dgm:chMax val="0"/>
          <dgm:chPref val="0"/>
          <dgm:bulletEnabled val="1"/>
        </dgm:presLayoutVars>
      </dgm:prSet>
      <dgm:spPr/>
    </dgm:pt>
    <dgm:pt modelId="{29CA23CA-BF46-459D-B540-EEE3E2EBEF10}" type="pres">
      <dgm:prSet presAssocID="{A8302DFA-5813-4175-9F44-F003555DA628}" presName="parTxOnlySpace" presStyleCnt="0"/>
      <dgm:spPr/>
    </dgm:pt>
    <dgm:pt modelId="{1D9EAF4C-AAD4-4842-89E2-94DB49818627}" type="pres">
      <dgm:prSet presAssocID="{F259AA7B-32D8-46DF-AEB5-371D2875CAC4}" presName="parTxOnly" presStyleLbl="node1" presStyleIdx="3" presStyleCnt="5">
        <dgm:presLayoutVars>
          <dgm:chMax val="0"/>
          <dgm:chPref val="0"/>
          <dgm:bulletEnabled val="1"/>
        </dgm:presLayoutVars>
      </dgm:prSet>
      <dgm:spPr/>
    </dgm:pt>
    <dgm:pt modelId="{B6BF4E45-AC81-4A01-8948-A8B6E66B8728}" type="pres">
      <dgm:prSet presAssocID="{FA374299-02DB-42F4-B7B9-D65D00865850}" presName="parTxOnlySpace" presStyleCnt="0"/>
      <dgm:spPr/>
    </dgm:pt>
    <dgm:pt modelId="{1BB9ED22-C437-4215-8B8A-A8237A0EC378}" type="pres">
      <dgm:prSet presAssocID="{03AA2BEF-BB8C-495B-9AF7-71B360BB7154}" presName="parTxOnly" presStyleLbl="node1" presStyleIdx="4" presStyleCnt="5" custScaleX="111556">
        <dgm:presLayoutVars>
          <dgm:chMax val="0"/>
          <dgm:chPref val="0"/>
          <dgm:bulletEnabled val="1"/>
        </dgm:presLayoutVars>
      </dgm:prSet>
      <dgm:spPr/>
    </dgm:pt>
  </dgm:ptLst>
  <dgm:cxnLst>
    <dgm:cxn modelId="{D3853113-76C3-4E6F-9631-5D279FC723DF}" srcId="{DDA97B19-6093-4116-83E1-13B1E9E09E29}" destId="{F259AA7B-32D8-46DF-AEB5-371D2875CAC4}" srcOrd="3" destOrd="0" parTransId="{ADB76851-ACD8-4EB1-9F58-A9BE75D37AD7}" sibTransId="{FA374299-02DB-42F4-B7B9-D65D00865850}"/>
    <dgm:cxn modelId="{0374CD1B-1AB3-43F5-B8EE-628FB953F852}" type="presOf" srcId="{FAECE29A-182E-494A-A76E-7124AA5799BE}" destId="{E8359F5A-1668-422F-A287-1508C55F1AE0}" srcOrd="0" destOrd="0" presId="urn:microsoft.com/office/officeart/2005/8/layout/chevron1"/>
    <dgm:cxn modelId="{C394D121-D461-46E4-AFC4-6DD1155AB82A}" type="presOf" srcId="{905B6E4A-8CB5-4C62-9C3F-AEE92E173CAB}" destId="{304C4E5D-368D-4F12-898C-C4C86E7E6814}" srcOrd="0" destOrd="0" presId="urn:microsoft.com/office/officeart/2005/8/layout/chevron1"/>
    <dgm:cxn modelId="{3F65852D-13BC-46AC-978F-C9D0B8D080AD}" srcId="{DDA97B19-6093-4116-83E1-13B1E9E09E29}" destId="{B01DD607-7335-4809-AA35-34781DD696F0}" srcOrd="1" destOrd="0" parTransId="{04AB2192-107D-4503-8643-E3E3F79C837F}" sibTransId="{47E4FE7C-5499-4E6D-9FB6-C2847EB01602}"/>
    <dgm:cxn modelId="{F0DFBB39-519D-47C5-8B42-6F0596BA16F2}" type="presOf" srcId="{DDA97B19-6093-4116-83E1-13B1E9E09E29}" destId="{CE2DC8B9-83EA-4CF8-A0BA-2BAFFA19983D}" srcOrd="0" destOrd="0" presId="urn:microsoft.com/office/officeart/2005/8/layout/chevron1"/>
    <dgm:cxn modelId="{8423D73E-1368-4827-90BE-A7A8A775CFE7}" type="presOf" srcId="{03AA2BEF-BB8C-495B-9AF7-71B360BB7154}" destId="{1BB9ED22-C437-4215-8B8A-A8237A0EC378}" srcOrd="0" destOrd="0" presId="urn:microsoft.com/office/officeart/2005/8/layout/chevron1"/>
    <dgm:cxn modelId="{AC835B63-7A84-4F41-81EA-630C37ED11FD}" type="presOf" srcId="{F259AA7B-32D8-46DF-AEB5-371D2875CAC4}" destId="{1D9EAF4C-AAD4-4842-89E2-94DB49818627}" srcOrd="0" destOrd="0" presId="urn:microsoft.com/office/officeart/2005/8/layout/chevron1"/>
    <dgm:cxn modelId="{F7638681-E171-4D82-8124-1D17406B7542}" srcId="{DDA97B19-6093-4116-83E1-13B1E9E09E29}" destId="{905B6E4A-8CB5-4C62-9C3F-AEE92E173CAB}" srcOrd="2" destOrd="0" parTransId="{98A0C2B2-1E64-4706-AFD3-A62E6DD62851}" sibTransId="{A8302DFA-5813-4175-9F44-F003555DA628}"/>
    <dgm:cxn modelId="{7AE9608E-CE73-4858-85B8-A702674E2C83}" type="presOf" srcId="{B01DD607-7335-4809-AA35-34781DD696F0}" destId="{5729CB3F-72DA-4E26-98E6-509BDD27454B}" srcOrd="0" destOrd="0" presId="urn:microsoft.com/office/officeart/2005/8/layout/chevron1"/>
    <dgm:cxn modelId="{1E6F1A9E-8D7D-4CF8-BFC0-7AD3186D75BE}" srcId="{DDA97B19-6093-4116-83E1-13B1E9E09E29}" destId="{03AA2BEF-BB8C-495B-9AF7-71B360BB7154}" srcOrd="4" destOrd="0" parTransId="{5BA64E86-A946-4B6E-820D-7D7C211EA5F2}" sibTransId="{95E30356-4A56-4024-A8C5-CB26D6EEC858}"/>
    <dgm:cxn modelId="{E41C45E9-EE81-425D-A95D-3B8DFC9C7139}" srcId="{DDA97B19-6093-4116-83E1-13B1E9E09E29}" destId="{FAECE29A-182E-494A-A76E-7124AA5799BE}" srcOrd="0" destOrd="0" parTransId="{1D70A0F0-862A-4C08-90F7-F7BD58E88323}" sibTransId="{03A00246-3842-4DC5-9A67-BB9C63BC395A}"/>
    <dgm:cxn modelId="{76858FD6-ABD1-46EC-B93D-562878779F7F}" type="presParOf" srcId="{CE2DC8B9-83EA-4CF8-A0BA-2BAFFA19983D}" destId="{E8359F5A-1668-422F-A287-1508C55F1AE0}" srcOrd="0" destOrd="0" presId="urn:microsoft.com/office/officeart/2005/8/layout/chevron1"/>
    <dgm:cxn modelId="{6F5098F1-B84A-4012-8CE3-517E5C7659A4}" type="presParOf" srcId="{CE2DC8B9-83EA-4CF8-A0BA-2BAFFA19983D}" destId="{5938C8CE-0A9D-40DA-9EF5-8EB4D4338FBC}" srcOrd="1" destOrd="0" presId="urn:microsoft.com/office/officeart/2005/8/layout/chevron1"/>
    <dgm:cxn modelId="{53D84BBE-0D6A-4475-BEF0-B8F32D206AFC}" type="presParOf" srcId="{CE2DC8B9-83EA-4CF8-A0BA-2BAFFA19983D}" destId="{5729CB3F-72DA-4E26-98E6-509BDD27454B}" srcOrd="2" destOrd="0" presId="urn:microsoft.com/office/officeart/2005/8/layout/chevron1"/>
    <dgm:cxn modelId="{783F43DB-0751-4184-8FBD-6158ED4FB3BD}" type="presParOf" srcId="{CE2DC8B9-83EA-4CF8-A0BA-2BAFFA19983D}" destId="{8A4931F4-BED3-46AD-92FC-0E4382FDD6DB}" srcOrd="3" destOrd="0" presId="urn:microsoft.com/office/officeart/2005/8/layout/chevron1"/>
    <dgm:cxn modelId="{67C9E1FE-3F7F-43E8-9B71-C372E1072587}" type="presParOf" srcId="{CE2DC8B9-83EA-4CF8-A0BA-2BAFFA19983D}" destId="{304C4E5D-368D-4F12-898C-C4C86E7E6814}" srcOrd="4" destOrd="0" presId="urn:microsoft.com/office/officeart/2005/8/layout/chevron1"/>
    <dgm:cxn modelId="{578526BF-EA30-451B-AFE7-E6B14462BBCB}" type="presParOf" srcId="{CE2DC8B9-83EA-4CF8-A0BA-2BAFFA19983D}" destId="{29CA23CA-BF46-459D-B540-EEE3E2EBEF10}" srcOrd="5" destOrd="0" presId="urn:microsoft.com/office/officeart/2005/8/layout/chevron1"/>
    <dgm:cxn modelId="{067B801B-A737-4F99-A42A-3639457625CC}" type="presParOf" srcId="{CE2DC8B9-83EA-4CF8-A0BA-2BAFFA19983D}" destId="{1D9EAF4C-AAD4-4842-89E2-94DB49818627}" srcOrd="6" destOrd="0" presId="urn:microsoft.com/office/officeart/2005/8/layout/chevron1"/>
    <dgm:cxn modelId="{EE8871A2-BABF-4518-A4FD-F094A4313C06}" type="presParOf" srcId="{CE2DC8B9-83EA-4CF8-A0BA-2BAFFA19983D}" destId="{B6BF4E45-AC81-4A01-8948-A8B6E66B8728}" srcOrd="7" destOrd="0" presId="urn:microsoft.com/office/officeart/2005/8/layout/chevron1"/>
    <dgm:cxn modelId="{5877321C-2702-489E-A8B6-7D9B2A80C30B}" type="presParOf" srcId="{CE2DC8B9-83EA-4CF8-A0BA-2BAFFA19983D}" destId="{1BB9ED22-C437-4215-8B8A-A8237A0EC378}" srcOrd="8" destOrd="0" presId="urn:microsoft.com/office/officeart/2005/8/layout/chevron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314" y="59834"/>
          <a:ext cx="1163309" cy="291390"/>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009" y="59834"/>
        <a:ext cx="871919" cy="291390"/>
      </dsp:txXfrm>
    </dsp:sp>
    <dsp:sp modelId="{5729CB3F-72DA-4E26-98E6-509BDD27454B}">
      <dsp:nvSpPr>
        <dsp:cNvPr id="0" name=""/>
        <dsp:cNvSpPr/>
      </dsp:nvSpPr>
      <dsp:spPr>
        <a:xfrm>
          <a:off x="1091776"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37471" y="59834"/>
        <a:ext cx="437085" cy="291390"/>
      </dsp:txXfrm>
    </dsp:sp>
    <dsp:sp modelId="{304C4E5D-368D-4F12-898C-C4C86E7E6814}">
      <dsp:nvSpPr>
        <dsp:cNvPr id="0" name=""/>
        <dsp:cNvSpPr/>
      </dsp:nvSpPr>
      <dsp:spPr>
        <a:xfrm>
          <a:off x="1747404"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893099" y="59834"/>
        <a:ext cx="437085" cy="291390"/>
      </dsp:txXfrm>
    </dsp:sp>
    <dsp:sp modelId="{1D9EAF4C-AAD4-4842-89E2-94DB49818627}">
      <dsp:nvSpPr>
        <dsp:cNvPr id="0" name=""/>
        <dsp:cNvSpPr/>
      </dsp:nvSpPr>
      <dsp:spPr>
        <a:xfrm>
          <a:off x="2403031" y="59834"/>
          <a:ext cx="77163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8726" y="59834"/>
        <a:ext cx="480247" cy="291390"/>
      </dsp:txXfrm>
    </dsp:sp>
    <dsp:sp modelId="{1BB9ED22-C437-4215-8B8A-A8237A0EC378}">
      <dsp:nvSpPr>
        <dsp:cNvPr id="0" name=""/>
        <dsp:cNvSpPr/>
      </dsp:nvSpPr>
      <dsp:spPr>
        <a:xfrm>
          <a:off x="3101821" y="59834"/>
          <a:ext cx="81265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7516" y="59834"/>
        <a:ext cx="521267" cy="29139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314" y="59834"/>
          <a:ext cx="1163309" cy="291390"/>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009" y="59834"/>
        <a:ext cx="871919" cy="291390"/>
      </dsp:txXfrm>
    </dsp:sp>
    <dsp:sp modelId="{5729CB3F-72DA-4E26-98E6-509BDD27454B}">
      <dsp:nvSpPr>
        <dsp:cNvPr id="0" name=""/>
        <dsp:cNvSpPr/>
      </dsp:nvSpPr>
      <dsp:spPr>
        <a:xfrm>
          <a:off x="1091776"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37471" y="59834"/>
        <a:ext cx="437085" cy="291390"/>
      </dsp:txXfrm>
    </dsp:sp>
    <dsp:sp modelId="{304C4E5D-368D-4F12-898C-C4C86E7E6814}">
      <dsp:nvSpPr>
        <dsp:cNvPr id="0" name=""/>
        <dsp:cNvSpPr/>
      </dsp:nvSpPr>
      <dsp:spPr>
        <a:xfrm>
          <a:off x="1747404" y="59834"/>
          <a:ext cx="728475"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893099" y="59834"/>
        <a:ext cx="437085" cy="291390"/>
      </dsp:txXfrm>
    </dsp:sp>
    <dsp:sp modelId="{1D9EAF4C-AAD4-4842-89E2-94DB49818627}">
      <dsp:nvSpPr>
        <dsp:cNvPr id="0" name=""/>
        <dsp:cNvSpPr/>
      </dsp:nvSpPr>
      <dsp:spPr>
        <a:xfrm>
          <a:off x="2403031" y="59834"/>
          <a:ext cx="77163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8726" y="59834"/>
        <a:ext cx="480247" cy="291390"/>
      </dsp:txXfrm>
    </dsp:sp>
    <dsp:sp modelId="{1BB9ED22-C437-4215-8B8A-A8237A0EC378}">
      <dsp:nvSpPr>
        <dsp:cNvPr id="0" name=""/>
        <dsp:cNvSpPr/>
      </dsp:nvSpPr>
      <dsp:spPr>
        <a:xfrm>
          <a:off x="3101821" y="59834"/>
          <a:ext cx="812657" cy="291390"/>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7516" y="59834"/>
        <a:ext cx="521267" cy="29139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816" y="33979"/>
          <a:ext cx="916664"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72367" y="33979"/>
        <a:ext cx="573563" cy="343101"/>
      </dsp:txXfrm>
    </dsp:sp>
    <dsp:sp modelId="{5729CB3F-72DA-4E26-98E6-509BDD27454B}">
      <dsp:nvSpPr>
        <dsp:cNvPr id="0" name=""/>
        <dsp:cNvSpPr/>
      </dsp:nvSpPr>
      <dsp:spPr>
        <a:xfrm>
          <a:off x="831705" y="33979"/>
          <a:ext cx="857753" cy="34310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Object</a:t>
          </a:r>
          <a:endParaRPr lang="en-US" sz="800" b="1" kern="1200" dirty="0"/>
        </a:p>
      </dsp:txBody>
      <dsp:txXfrm>
        <a:off x="1003256" y="33979"/>
        <a:ext cx="514652" cy="343101"/>
      </dsp:txXfrm>
    </dsp:sp>
    <dsp:sp modelId="{304C4E5D-368D-4F12-898C-C4C86E7E6814}">
      <dsp:nvSpPr>
        <dsp:cNvPr id="0" name=""/>
        <dsp:cNvSpPr/>
      </dsp:nvSpPr>
      <dsp:spPr>
        <a:xfrm>
          <a:off x="1603684"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775235" y="33979"/>
        <a:ext cx="514652" cy="343101"/>
      </dsp:txXfrm>
    </dsp:sp>
    <dsp:sp modelId="{1D9EAF4C-AAD4-4842-89E2-94DB49818627}">
      <dsp:nvSpPr>
        <dsp:cNvPr id="0" name=""/>
        <dsp:cNvSpPr/>
      </dsp:nvSpPr>
      <dsp:spPr>
        <a:xfrm>
          <a:off x="2375662" y="33979"/>
          <a:ext cx="857753"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47213" y="33979"/>
        <a:ext cx="514652" cy="343101"/>
      </dsp:txXfrm>
    </dsp:sp>
    <dsp:sp modelId="{1BB9ED22-C437-4215-8B8A-A8237A0EC378}">
      <dsp:nvSpPr>
        <dsp:cNvPr id="0" name=""/>
        <dsp:cNvSpPr/>
      </dsp:nvSpPr>
      <dsp:spPr>
        <a:xfrm>
          <a:off x="3147641" y="33979"/>
          <a:ext cx="899192" cy="34310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319192" y="33979"/>
        <a:ext cx="556091" cy="343101"/>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726" y="62702"/>
          <a:ext cx="970002"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4553" y="62702"/>
        <a:ext cx="684348" cy="285654"/>
      </dsp:txXfrm>
    </dsp:sp>
    <dsp:sp modelId="{5729CB3F-72DA-4E26-98E6-509BDD27454B}">
      <dsp:nvSpPr>
        <dsp:cNvPr id="0" name=""/>
        <dsp:cNvSpPr/>
      </dsp:nvSpPr>
      <dsp:spPr>
        <a:xfrm>
          <a:off x="900316" y="62702"/>
          <a:ext cx="714135"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3143" y="62702"/>
        <a:ext cx="428481" cy="285654"/>
      </dsp:txXfrm>
    </dsp:sp>
    <dsp:sp modelId="{304C4E5D-368D-4F12-898C-C4C86E7E6814}">
      <dsp:nvSpPr>
        <dsp:cNvPr id="0" name=""/>
        <dsp:cNvSpPr/>
      </dsp:nvSpPr>
      <dsp:spPr>
        <a:xfrm>
          <a:off x="1543037" y="62702"/>
          <a:ext cx="851949" cy="28565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Memory</a:t>
          </a:r>
          <a:endParaRPr lang="en-US" sz="800" b="1" kern="1200" dirty="0"/>
        </a:p>
      </dsp:txBody>
      <dsp:txXfrm>
        <a:off x="1685864" y="62702"/>
        <a:ext cx="566295" cy="285654"/>
      </dsp:txXfrm>
    </dsp:sp>
    <dsp:sp modelId="{1D9EAF4C-AAD4-4842-89E2-94DB49818627}">
      <dsp:nvSpPr>
        <dsp:cNvPr id="0" name=""/>
        <dsp:cNvSpPr/>
      </dsp:nvSpPr>
      <dsp:spPr>
        <a:xfrm>
          <a:off x="2323573" y="62702"/>
          <a:ext cx="80472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466400" y="62702"/>
        <a:ext cx="519069" cy="285654"/>
      </dsp:txXfrm>
    </dsp:sp>
    <dsp:sp modelId="{1BB9ED22-C437-4215-8B8A-A8237A0EC378}">
      <dsp:nvSpPr>
        <dsp:cNvPr id="0" name=""/>
        <dsp:cNvSpPr/>
      </dsp:nvSpPr>
      <dsp:spPr>
        <a:xfrm>
          <a:off x="3056883" y="62702"/>
          <a:ext cx="85718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199710" y="62702"/>
        <a:ext cx="571529" cy="285654"/>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1726" y="62702"/>
          <a:ext cx="970002"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4553" y="62702"/>
        <a:ext cx="684348" cy="285654"/>
      </dsp:txXfrm>
    </dsp:sp>
    <dsp:sp modelId="{5729CB3F-72DA-4E26-98E6-509BDD27454B}">
      <dsp:nvSpPr>
        <dsp:cNvPr id="0" name=""/>
        <dsp:cNvSpPr/>
      </dsp:nvSpPr>
      <dsp:spPr>
        <a:xfrm>
          <a:off x="900316" y="62702"/>
          <a:ext cx="714135"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43143" y="62702"/>
        <a:ext cx="428481" cy="285654"/>
      </dsp:txXfrm>
    </dsp:sp>
    <dsp:sp modelId="{304C4E5D-368D-4F12-898C-C4C86E7E6814}">
      <dsp:nvSpPr>
        <dsp:cNvPr id="0" name=""/>
        <dsp:cNvSpPr/>
      </dsp:nvSpPr>
      <dsp:spPr>
        <a:xfrm>
          <a:off x="1543037" y="62702"/>
          <a:ext cx="851949" cy="28565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0005" tIns="13335" rIns="13335" bIns="13335" numCol="1" spcCol="1270" anchor="ctr" anchorCtr="0">
          <a:noAutofit/>
        </a:bodyPr>
        <a:lstStyle/>
        <a:p>
          <a:pPr marL="0" lvl="0" indent="0" algn="ctr" defTabSz="444500">
            <a:lnSpc>
              <a:spcPct val="90000"/>
            </a:lnSpc>
            <a:spcBef>
              <a:spcPct val="0"/>
            </a:spcBef>
            <a:spcAft>
              <a:spcPct val="35000"/>
            </a:spcAft>
            <a:buNone/>
          </a:pPr>
          <a:r>
            <a:rPr lang="en-US" sz="1000" b="1" kern="1200" dirty="0"/>
            <a:t>Memory</a:t>
          </a:r>
          <a:endParaRPr lang="en-US" sz="800" b="1" kern="1200" dirty="0"/>
        </a:p>
      </dsp:txBody>
      <dsp:txXfrm>
        <a:off x="1685864" y="62702"/>
        <a:ext cx="566295" cy="285654"/>
      </dsp:txXfrm>
    </dsp:sp>
    <dsp:sp modelId="{1D9EAF4C-AAD4-4842-89E2-94DB49818627}">
      <dsp:nvSpPr>
        <dsp:cNvPr id="0" name=""/>
        <dsp:cNvSpPr/>
      </dsp:nvSpPr>
      <dsp:spPr>
        <a:xfrm>
          <a:off x="2323573" y="62702"/>
          <a:ext cx="80472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466400" y="62702"/>
        <a:ext cx="519069" cy="285654"/>
      </dsp:txXfrm>
    </dsp:sp>
    <dsp:sp modelId="{1BB9ED22-C437-4215-8B8A-A8237A0EC378}">
      <dsp:nvSpPr>
        <dsp:cNvPr id="0" name=""/>
        <dsp:cNvSpPr/>
      </dsp:nvSpPr>
      <dsp:spPr>
        <a:xfrm>
          <a:off x="3056883" y="62702"/>
          <a:ext cx="857183" cy="28565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199710" y="62702"/>
        <a:ext cx="571529" cy="285654"/>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612" y="56767"/>
          <a:ext cx="934344"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Architecture</a:t>
          </a:r>
        </a:p>
      </dsp:txBody>
      <dsp:txXfrm>
        <a:off x="149374" y="56767"/>
        <a:ext cx="636820" cy="297524"/>
      </dsp:txXfrm>
    </dsp:sp>
    <dsp:sp modelId="{5729CB3F-72DA-4E26-98E6-509BDD27454B}">
      <dsp:nvSpPr>
        <dsp:cNvPr id="0" name=""/>
        <dsp:cNvSpPr/>
      </dsp:nvSpPr>
      <dsp:spPr>
        <a:xfrm>
          <a:off x="860576"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endParaRPr lang="en-US" sz="400" b="1" kern="1200" dirty="0"/>
        </a:p>
      </dsp:txBody>
      <dsp:txXfrm>
        <a:off x="1009338" y="56767"/>
        <a:ext cx="446286" cy="297524"/>
      </dsp:txXfrm>
    </dsp:sp>
    <dsp:sp modelId="{304C4E5D-368D-4F12-898C-C4C86E7E6814}">
      <dsp:nvSpPr>
        <dsp:cNvPr id="0" name=""/>
        <dsp:cNvSpPr/>
      </dsp:nvSpPr>
      <dsp:spPr>
        <a:xfrm>
          <a:off x="1530005" y="56767"/>
          <a:ext cx="743810"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678767" y="56767"/>
        <a:ext cx="446286" cy="297524"/>
      </dsp:txXfrm>
    </dsp:sp>
    <dsp:sp modelId="{1D9EAF4C-AAD4-4842-89E2-94DB49818627}">
      <dsp:nvSpPr>
        <dsp:cNvPr id="0" name=""/>
        <dsp:cNvSpPr/>
      </dsp:nvSpPr>
      <dsp:spPr>
        <a:xfrm>
          <a:off x="2199434" y="56767"/>
          <a:ext cx="979754" cy="297524"/>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88950">
            <a:lnSpc>
              <a:spcPct val="90000"/>
            </a:lnSpc>
            <a:spcBef>
              <a:spcPct val="0"/>
            </a:spcBef>
            <a:spcAft>
              <a:spcPct val="35000"/>
            </a:spcAft>
            <a:buNone/>
          </a:pPr>
          <a:r>
            <a:rPr lang="en-US" sz="1100" b="1" kern="1200" dirty="0"/>
            <a:t>Resource</a:t>
          </a:r>
          <a:endParaRPr lang="en-US" sz="800" b="1" kern="1200" dirty="0"/>
        </a:p>
      </dsp:txBody>
      <dsp:txXfrm>
        <a:off x="2348196" y="56767"/>
        <a:ext cx="682230" cy="297524"/>
      </dsp:txXfrm>
    </dsp:sp>
    <dsp:sp modelId="{1BB9ED22-C437-4215-8B8A-A8237A0EC378}">
      <dsp:nvSpPr>
        <dsp:cNvPr id="0" name=""/>
        <dsp:cNvSpPr/>
      </dsp:nvSpPr>
      <dsp:spPr>
        <a:xfrm>
          <a:off x="3104807" y="56767"/>
          <a:ext cx="892802" cy="297524"/>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a:t>Scheduling</a:t>
          </a:r>
          <a:endParaRPr lang="en-US" sz="800" b="1" kern="1200" dirty="0"/>
        </a:p>
      </dsp:txBody>
      <dsp:txXfrm>
        <a:off x="3253569" y="56767"/>
        <a:ext cx="595278" cy="29752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359F5A-1668-422F-A287-1508C55F1AE0}">
      <dsp:nvSpPr>
        <dsp:cNvPr id="0" name=""/>
        <dsp:cNvSpPr/>
      </dsp:nvSpPr>
      <dsp:spPr>
        <a:xfrm>
          <a:off x="40" y="58114"/>
          <a:ext cx="1177049" cy="294831"/>
        </a:xfrm>
        <a:prstGeom prst="chevron">
          <a:avLst/>
        </a:prstGeom>
        <a:solidFill>
          <a:srgbClr val="0070C0"/>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006" tIns="14669" rIns="14669" bIns="14669" numCol="1" spcCol="1270" anchor="ctr" anchorCtr="0">
          <a:noAutofit/>
        </a:bodyPr>
        <a:lstStyle/>
        <a:p>
          <a:pPr marL="0" lvl="0" indent="0" algn="ctr" defTabSz="466725">
            <a:lnSpc>
              <a:spcPct val="90000"/>
            </a:lnSpc>
            <a:spcBef>
              <a:spcPct val="0"/>
            </a:spcBef>
            <a:spcAft>
              <a:spcPct val="35000"/>
            </a:spcAft>
            <a:buNone/>
          </a:pPr>
          <a:r>
            <a:rPr lang="en-US" altLang="zh-CN" sz="1050" b="1" kern="1200" dirty="0"/>
            <a:t>Architecture</a:t>
          </a:r>
          <a:endParaRPr lang="en-US" sz="800" b="1" kern="1200" dirty="0"/>
        </a:p>
      </dsp:txBody>
      <dsp:txXfrm>
        <a:off x="147456" y="58114"/>
        <a:ext cx="882218" cy="294831"/>
      </dsp:txXfrm>
    </dsp:sp>
    <dsp:sp modelId="{5729CB3F-72DA-4E26-98E6-509BDD27454B}">
      <dsp:nvSpPr>
        <dsp:cNvPr id="0" name=""/>
        <dsp:cNvSpPr/>
      </dsp:nvSpPr>
      <dsp:spPr>
        <a:xfrm>
          <a:off x="1103382"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Object</a:t>
          </a:r>
        </a:p>
      </dsp:txBody>
      <dsp:txXfrm>
        <a:off x="1250798" y="58114"/>
        <a:ext cx="442248" cy="294831"/>
      </dsp:txXfrm>
    </dsp:sp>
    <dsp:sp modelId="{304C4E5D-368D-4F12-898C-C4C86E7E6814}">
      <dsp:nvSpPr>
        <dsp:cNvPr id="0" name=""/>
        <dsp:cNvSpPr/>
      </dsp:nvSpPr>
      <dsp:spPr>
        <a:xfrm>
          <a:off x="1766753"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Memory</a:t>
          </a:r>
        </a:p>
      </dsp:txBody>
      <dsp:txXfrm>
        <a:off x="1914169" y="58114"/>
        <a:ext cx="442248" cy="294831"/>
      </dsp:txXfrm>
    </dsp:sp>
    <dsp:sp modelId="{1D9EAF4C-AAD4-4842-89E2-94DB49818627}">
      <dsp:nvSpPr>
        <dsp:cNvPr id="0" name=""/>
        <dsp:cNvSpPr/>
      </dsp:nvSpPr>
      <dsp:spPr>
        <a:xfrm>
          <a:off x="2430125" y="58114"/>
          <a:ext cx="737079"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Resource</a:t>
          </a:r>
        </a:p>
      </dsp:txBody>
      <dsp:txXfrm>
        <a:off x="2577541" y="58114"/>
        <a:ext cx="442248" cy="294831"/>
      </dsp:txXfrm>
    </dsp:sp>
    <dsp:sp modelId="{1BB9ED22-C437-4215-8B8A-A8237A0EC378}">
      <dsp:nvSpPr>
        <dsp:cNvPr id="0" name=""/>
        <dsp:cNvSpPr/>
      </dsp:nvSpPr>
      <dsp:spPr>
        <a:xfrm>
          <a:off x="3093496" y="58114"/>
          <a:ext cx="822256" cy="294831"/>
        </a:xfrm>
        <a:prstGeom prst="chevron">
          <a:avLst/>
        </a:prstGeom>
        <a:solidFill>
          <a:schemeClr val="accent1">
            <a:lumMod val="60000"/>
            <a:lumOff val="4000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004" tIns="10668" rIns="10668" bIns="10668" numCol="1" spcCol="1270" anchor="ctr" anchorCtr="0">
          <a:noAutofit/>
        </a:bodyPr>
        <a:lstStyle/>
        <a:p>
          <a:pPr marL="0" lvl="0" indent="0" algn="ctr" defTabSz="355600">
            <a:lnSpc>
              <a:spcPct val="90000"/>
            </a:lnSpc>
            <a:spcBef>
              <a:spcPct val="0"/>
            </a:spcBef>
            <a:spcAft>
              <a:spcPct val="35000"/>
            </a:spcAft>
            <a:buNone/>
          </a:pPr>
          <a:r>
            <a:rPr lang="en-US" sz="800" b="1" kern="1200" dirty="0"/>
            <a:t>Scheduling</a:t>
          </a:r>
        </a:p>
      </dsp:txBody>
      <dsp:txXfrm>
        <a:off x="3240912" y="58114"/>
        <a:ext cx="527425" cy="294831"/>
      </dsp:txXfrm>
    </dsp:sp>
  </dsp:spTree>
</dsp:drawing>
</file>

<file path=ppt/diagrams/layout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1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0.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1.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2.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2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3.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4.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5.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6.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7.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8.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layout9.xml><?xml version="1.0" encoding="utf-8"?>
<dgm:layoutDef xmlns:dgm="http://schemas.openxmlformats.org/drawingml/2006/diagram" xmlns:a="http://schemas.openxmlformats.org/drawingml/2006/main" uniqueId="urn:microsoft.com/office/officeart/2005/8/layout/chevron1">
  <dgm:title val=""/>
  <dgm:desc val=""/>
  <dgm:catLst>
    <dgm:cat type="process" pri="9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des" func="maxDepth" op="gte" val="2">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1.5"/>
          <dgm:constr type="h" for="des" forName="desTx" refType="primFontSz" refFor="des" refForName="parTx" fact="0.5"/>
          <dgm:constr type="w" for="ch" forName="space" op="equ" val="-6"/>
        </dgm:constrLst>
        <dgm:ruleLst>
          <dgm:rule type="w" for="ch" forName="composite" val="0" fact="NaN" max="NaN"/>
          <dgm:rule type="primFontSz" for="des" forName="parTx" val="5" fact="NaN" max="NaN"/>
        </dgm:ruleLst>
        <dgm:forEach name="Name6" axis="ch" ptType="node">
          <dgm:layoutNode name="composite">
            <dgm:alg type="composite"/>
            <dgm:shape xmlns:r="http://schemas.openxmlformats.org/officeDocument/2006/relationships" r:blip="">
              <dgm:adjLst/>
            </dgm:shape>
            <dgm:presOf/>
            <dgm:choose name="Name7">
              <dgm:if name="Name8" func="var" arg="dir" op="equ" val="norm">
                <dgm:constrLst>
                  <dgm:constr type="l" for="ch" forName="parTx"/>
                  <dgm:constr type="w" for="ch" forName="parTx" refType="w"/>
                  <dgm:constr type="t" for="ch" forName="parTx"/>
                  <dgm:constr type="l" for="ch" forName="desTx"/>
                  <dgm:constr type="w" for="ch" forName="desTx" refType="w" refFor="ch" refForName="parTx" fact="0.8"/>
                  <dgm:constr type="t" for="ch" forName="desTx" refType="h" refFor="ch" refForName="parTx" fact="1.125"/>
                </dgm:constrLst>
              </dgm:if>
              <dgm:else name="Name9">
                <dgm:constrLst>
                  <dgm:constr type="l" for="ch" forName="parTx"/>
                  <dgm:constr type="w" for="ch" forName="parTx" refType="w"/>
                  <dgm:constr type="t" for="ch" forName="parTx"/>
                  <dgm:constr type="l" for="ch" forName="desTx" refType="w" fact="0.2"/>
                  <dgm:constr type="w" for="ch" forName="desTx" refType="w" refFor="ch" refForName="parTx" fact="0.8"/>
                  <dgm:constr type="t" for="ch" forName="desTx" refType="h" refFor="ch" refForName="parTx" fact="1.125"/>
                </dgm:constrLst>
              </dgm:else>
            </dgm:choose>
            <dgm:ruleLst>
              <dgm:rule type="h" val="INF" fact="NaN" max="NaN"/>
            </dgm:ruleLst>
            <dgm:layoutNode name="parTx">
              <dgm:varLst>
                <dgm:chMax val="0"/>
                <dgm:chPref val="0"/>
                <dgm:bulletEnabled val="1"/>
              </dgm:varLst>
              <dgm:alg type="tx"/>
              <dgm:choose name="Name10">
                <dgm:if name="Name11" func="var" arg="dir" op="equ" val="norm">
                  <dgm:shape xmlns:r="http://schemas.openxmlformats.org/officeDocument/2006/relationships" type="chevron" r:blip="">
                    <dgm:adjLst/>
                  </dgm:shape>
                </dgm:if>
                <dgm:else name="Name12">
                  <dgm:shape xmlns:r="http://schemas.openxmlformats.org/officeDocument/2006/relationships" rot="180" type="chevron" r:blip="">
                    <dgm:adjLst/>
                  </dgm:shape>
                </dgm:else>
              </dgm:choose>
              <dgm:presOf axis="self" ptType="node"/>
              <dgm:choose name="Name13">
                <dgm:if name="Name14" func="var" arg="dir" op="equ" val="norm">
                  <dgm:constrLst>
                    <dgm:constr type="h" refType="w" op="lte" fact="0.4"/>
                    <dgm:constr type="h"/>
                    <dgm:constr type="tMarg" refType="primFontSz" fact="0.105"/>
                    <dgm:constr type="bMarg" refType="primFontSz" fact="0.105"/>
                    <dgm:constr type="lMarg" refType="primFontSz" fact="0.315"/>
                    <dgm:constr type="rMarg" refType="primFontSz" fact="0.105"/>
                  </dgm:constrLst>
                </dgm:if>
                <dgm:else name="Name15">
                  <dgm:constrLst>
                    <dgm:constr type="h" refType="w" op="lte" fact="0.4"/>
                    <dgm:constr type="h"/>
                    <dgm:constr type="tMarg" refType="primFontSz" fact="0.105"/>
                    <dgm:constr type="bMarg" refType="primFontSz" fact="0.105"/>
                    <dgm:constr type="lMarg" refType="primFontSz" fact="0.105"/>
                    <dgm:constr type="rMarg" refType="primFontSz" fact="0.315"/>
                  </dgm:constrLst>
                </dgm:else>
              </dgm:choose>
              <dgm:ruleLst>
                <dgm:rule type="h" val="INF" fact="NaN" max="NaN"/>
              </dgm:ruleLst>
            </dgm:layoutNode>
            <dgm:layoutNode name="desTx" styleLbl="revTx">
              <dgm:varLst>
                <dgm:bulletEnabled val="1"/>
              </dgm:varLst>
              <dgm:alg type="tx">
                <dgm:param type="stBulletLvl" val="1"/>
              </dgm:alg>
              <dgm:choose name="Name16">
                <dgm:if name="Name17" axis="ch" ptType="node" func="cnt" op="gte" val="1">
                  <dgm:shape xmlns:r="http://schemas.openxmlformats.org/officeDocument/2006/relationships" type="rect" r:blip="">
                    <dgm:adjLst/>
                  </dgm:shape>
                </dgm:if>
                <dgm:else name="Name18">
                  <dgm:shape xmlns:r="http://schemas.openxmlformats.org/officeDocument/2006/relationships" type="rect" r:blip="" hideGeom="1">
                    <dgm:adjLst/>
                  </dgm:shape>
                </dgm:else>
              </dgm:choose>
              <dgm:presOf axis="des" ptType="node"/>
              <dgm:constrLst>
                <dgm:constr type="secFontSz" val="65"/>
                <dgm:constr type="primFontSz" refType="secFontSz"/>
                <dgm:constr type="h"/>
                <dgm:constr type="tMarg"/>
                <dgm:constr type="bMarg"/>
                <dgm:constr type="rMarg"/>
                <dgm:constr type="lMarg"/>
              </dgm:constrLst>
              <dgm:ruleLst>
                <dgm:rule type="h" val="INF" fact="NaN" max="NaN"/>
              </dgm:rule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if>
      <dgm:else name="Name20">
        <dgm:constrLst>
          <dgm:constr type="w" for="ch" forName="parTxOnly" refType="w"/>
          <dgm:constr type="h" for="des" forName="parTxOnly" op="equ"/>
          <dgm:constr type="primFontSz" for="des" forName="parTxOnly" op="equ" val="65"/>
          <dgm:constr type="w" for="ch" forName="parTxOnlySpace" refType="w" refFor="ch" refForName="parTxOnly" fact="-0.1"/>
        </dgm:constrLst>
        <dgm:ruleLst/>
        <dgm:forEach name="Name21" axis="ch" ptType="node">
          <dgm:layoutNode name="parTxOnly">
            <dgm:varLst>
              <dgm:chMax val="0"/>
              <dgm:chPref val="0"/>
              <dgm:bulletEnabled val="1"/>
            </dgm:varLst>
            <dgm:alg type="tx"/>
            <dgm:choose name="Name22">
              <dgm:if name="Name23" func="var" arg="dir" op="equ" val="norm">
                <dgm:shape xmlns:r="http://schemas.openxmlformats.org/officeDocument/2006/relationships" type="chevron" r:blip="">
                  <dgm:adjLst/>
                </dgm:shape>
              </dgm:if>
              <dgm:else name="Name24">
                <dgm:shape xmlns:r="http://schemas.openxmlformats.org/officeDocument/2006/relationships" rot="180" type="chevron" r:blip="">
                  <dgm:adjLst/>
                </dgm:shape>
              </dgm:else>
            </dgm:choose>
            <dgm:presOf axis="self" ptType="node"/>
            <dgm:choose name="Name25">
              <dgm:if name="Name26" func="var" arg="dir" op="equ" val="norm">
                <dgm:constrLst>
                  <dgm:constr type="h" refType="w" op="equ" fact="0.4"/>
                  <dgm:constr type="tMarg" refType="primFontSz" fact="0.105"/>
                  <dgm:constr type="bMarg" refType="primFontSz" fact="0.105"/>
                  <dgm:constr type="lMarg" refType="primFontSz" fact="0.315"/>
                  <dgm:constr type="rMarg" refType="primFontSz" fact="0.105"/>
                </dgm:constrLst>
              </dgm:if>
              <dgm:else name="Name27">
                <dgm:constrLst>
                  <dgm:constr type="h" refType="w" op="equ" fact="0.4"/>
                  <dgm:constr type="tMarg" refType="primFontSz" fact="0.105"/>
                  <dgm:constr type="bMarg" refType="primFontSz" fact="0.105"/>
                  <dgm:constr type="lMarg" refType="primFontSz" fact="0.105"/>
                  <dgm:constr type="rMarg" refType="primFontSz" fact="0.315"/>
                </dgm:constrLst>
              </dgm:else>
            </dgm:choose>
            <dgm:ruleLst>
              <dgm:rule type="primFontSz" val="5" fact="NaN" max="NaN"/>
            </dgm:ruleLst>
          </dgm:layoutNode>
          <dgm:forEach name="Name28" axis="followSib" ptType="sibTrans" cnt="1">
            <dgm:layoutNode name="parTxOnly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1.png>
</file>

<file path=ppt/media/image12.png>
</file>

<file path=ppt/media/image14.png>
</file>

<file path=ppt/media/image15.sv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3A9A5B-7FA4-4EF8-B6AF-B62530C421A9}" type="datetimeFigureOut">
              <a:rPr lang="en-US" smtClean="0"/>
              <a:t>8/12/2022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5D3E9ED-E5F9-4986-B24D-5A7EDDA4ED5E}" type="slidenum">
              <a:rPr lang="en-US" smtClean="0"/>
              <a:t>‹#›</a:t>
            </a:fld>
            <a:endParaRPr lang="en-US"/>
          </a:p>
        </p:txBody>
      </p:sp>
    </p:spTree>
    <p:extLst>
      <p:ext uri="{BB962C8B-B14F-4D97-AF65-F5344CB8AC3E}">
        <p14:creationId xmlns:p14="http://schemas.microsoft.com/office/powerpoint/2010/main" val="2327968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AE2E3047-C2F0-45C7-A92F-7A1B1191C815}" type="datetime1">
              <a:rPr lang="en-US" smtClean="0"/>
              <a:t>8/12/2022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234375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D358F78-A0E1-4155-9338-24DEECCF5060}" type="datetime1">
              <a:rPr lang="en-US" smtClean="0"/>
              <a:t>8/12/2022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540465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1E9A162E-55AA-44D4-9B51-9B3B77CF2E77}" type="datetime1">
              <a:rPr lang="en-US" smtClean="0"/>
              <a:t>8/12/2022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27835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CF6C1538-D994-4938-8255-50CFD41AF2AB}" type="datetime1">
              <a:rPr lang="en-US" smtClean="0"/>
              <a:t>8/12/2022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88359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3C25775C-107D-4C4E-81D5-75BB774393B0}" type="datetime1">
              <a:rPr lang="en-US" smtClean="0"/>
              <a:t>8/12/2022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6392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988FF747-1CBE-4037-BAE8-85518C0D05EC}" type="datetime1">
              <a:rPr lang="en-US" smtClean="0"/>
              <a:t>8/12/2022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6854339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BE2F7423-37C5-475F-A9D1-E2BF35AFEBAD}" type="datetime1">
              <a:rPr lang="en-US" smtClean="0"/>
              <a:t>8/12/2022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33393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BFB958F0-7A46-4236-A945-F08F882B7703}" type="datetime1">
              <a:rPr lang="en-US" smtClean="0"/>
              <a:t>8/12/2022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7711844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FE0102D1-AC07-4A47-A351-295814BB2FB9}" type="datetime1">
              <a:rPr lang="en-US" smtClean="0"/>
              <a:t>8/12/2022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16137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15E9A8B2-15BE-412B-9713-0983DB52EE9D}" type="datetime1">
              <a:rPr lang="en-US" smtClean="0"/>
              <a:t>8/12/2022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60309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11.xml"/><Relationship Id="rId7" Type="http://schemas.openxmlformats.org/officeDocument/2006/relationships/image" Target="../media/image5.png"/><Relationship Id="rId2" Type="http://schemas.openxmlformats.org/officeDocument/2006/relationships/diagramData" Target="../diagrams/data11.xml"/><Relationship Id="rId1" Type="http://schemas.openxmlformats.org/officeDocument/2006/relationships/slideLayout" Target="../slideLayouts/slideLayout2.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4.xml.rels><?xml version="1.0" encoding="UTF-8" standalone="yes"?>
<Relationships xmlns="http://schemas.openxmlformats.org/package/2006/relationships"><Relationship Id="rId8" Type="http://schemas.openxmlformats.org/officeDocument/2006/relationships/diagramColors" Target="../diagrams/colors12.xml"/><Relationship Id="rId3" Type="http://schemas.openxmlformats.org/officeDocument/2006/relationships/image" Target="../media/image7.png"/><Relationship Id="rId7" Type="http://schemas.openxmlformats.org/officeDocument/2006/relationships/diagramQuickStyle" Target="../diagrams/quickStyle12.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Layout" Target="../diagrams/layout12.xml"/><Relationship Id="rId5" Type="http://schemas.openxmlformats.org/officeDocument/2006/relationships/diagramData" Target="../diagrams/data12.xml"/><Relationship Id="rId4" Type="http://schemas.openxmlformats.org/officeDocument/2006/relationships/image" Target="../media/image8.png"/><Relationship Id="rId9" Type="http://schemas.microsoft.com/office/2007/relationships/diagramDrawing" Target="../diagrams/drawing12.xml"/></Relationships>
</file>

<file path=ppt/slides/_rels/slide15.xml.rels><?xml version="1.0" encoding="UTF-8" standalone="yes"?>
<Relationships xmlns="http://schemas.openxmlformats.org/package/2006/relationships"><Relationship Id="rId8" Type="http://schemas.microsoft.com/office/2007/relationships/diagramDrawing" Target="../diagrams/drawing13.xml"/><Relationship Id="rId3" Type="http://schemas.openxmlformats.org/officeDocument/2006/relationships/image" Target="../media/image10.emf"/><Relationship Id="rId7" Type="http://schemas.openxmlformats.org/officeDocument/2006/relationships/diagramColors" Target="../diagrams/colors13.xml"/><Relationship Id="rId2" Type="http://schemas.openxmlformats.org/officeDocument/2006/relationships/image" Target="../media/image9.png"/><Relationship Id="rId1" Type="http://schemas.openxmlformats.org/officeDocument/2006/relationships/slideLayout" Target="../slideLayouts/slideLayout2.xml"/><Relationship Id="rId6" Type="http://schemas.openxmlformats.org/officeDocument/2006/relationships/diagramQuickStyle" Target="../diagrams/quickStyle13.xml"/><Relationship Id="rId5" Type="http://schemas.openxmlformats.org/officeDocument/2006/relationships/diagramLayout" Target="../diagrams/layout13.xml"/><Relationship Id="rId4" Type="http://schemas.openxmlformats.org/officeDocument/2006/relationships/diagramData" Target="../diagrams/data13.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Colors" Target="../diagrams/colors16.xml"/><Relationship Id="rId5" Type="http://schemas.openxmlformats.org/officeDocument/2006/relationships/diagramQuickStyle" Target="../diagrams/quickStyle16.xml"/><Relationship Id="rId4" Type="http://schemas.openxmlformats.org/officeDocument/2006/relationships/diagramLayout" Target="../diagrams/layout16.xml"/></Relationships>
</file>

<file path=ppt/slides/_rels/slide19.xml.rels><?xml version="1.0" encoding="UTF-8" standalone="yes"?>
<Relationships xmlns="http://schemas.openxmlformats.org/package/2006/relationships"><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diagramColors" Target="../diagrams/colors17.xml"/><Relationship Id="rId5" Type="http://schemas.openxmlformats.org/officeDocument/2006/relationships/diagramQuickStyle" Target="../diagrams/quickStyle17.xml"/><Relationship Id="rId4" Type="http://schemas.openxmlformats.org/officeDocument/2006/relationships/diagramLayout" Target="../diagrams/layout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image" Target="../media/image13.emf"/><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21.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22.xml.rels><?xml version="1.0" encoding="UTF-8" standalone="yes"?>
<Relationships xmlns="http://schemas.openxmlformats.org/package/2006/relationships"><Relationship Id="rId3" Type="http://schemas.openxmlformats.org/officeDocument/2006/relationships/diagramLayout" Target="../diagrams/layout20.xml"/><Relationship Id="rId7" Type="http://schemas.openxmlformats.org/officeDocument/2006/relationships/image" Target="../media/image12.png"/><Relationship Id="rId2" Type="http://schemas.openxmlformats.org/officeDocument/2006/relationships/diagramData" Target="../diagrams/data20.xml"/><Relationship Id="rId1" Type="http://schemas.openxmlformats.org/officeDocument/2006/relationships/slideLayout" Target="../slideLayouts/slideLayout2.xml"/><Relationship Id="rId6" Type="http://schemas.microsoft.com/office/2007/relationships/diagramDrawing" Target="../diagrams/drawing20.xml"/><Relationship Id="rId5" Type="http://schemas.openxmlformats.org/officeDocument/2006/relationships/diagramColors" Target="../diagrams/colors20.xml"/><Relationship Id="rId4" Type="http://schemas.openxmlformats.org/officeDocument/2006/relationships/diagramQuickStyle" Target="../diagrams/quickStyle20.xml"/></Relationships>
</file>

<file path=ppt/slides/_rels/slide23.xml.rels><?xml version="1.0" encoding="UTF-8" standalone="yes"?>
<Relationships xmlns="http://schemas.openxmlformats.org/package/2006/relationships"><Relationship Id="rId8" Type="http://schemas.microsoft.com/office/2007/relationships/diagramDrawing" Target="../diagrams/drawing21.xml"/><Relationship Id="rId3" Type="http://schemas.openxmlformats.org/officeDocument/2006/relationships/image" Target="../media/image15.svg"/><Relationship Id="rId7" Type="http://schemas.openxmlformats.org/officeDocument/2006/relationships/diagramColors" Target="../diagrams/colors21.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QuickStyle" Target="../diagrams/quickStyle21.xml"/><Relationship Id="rId5" Type="http://schemas.openxmlformats.org/officeDocument/2006/relationships/diagramLayout" Target="../diagrams/layout21.xml"/><Relationship Id="rId4" Type="http://schemas.openxmlformats.org/officeDocument/2006/relationships/diagramData" Target="../diagrams/data21.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image" Target="../media/image16.emf"/><Relationship Id="rId1" Type="http://schemas.openxmlformats.org/officeDocument/2006/relationships/slideLayout" Target="../slideLayouts/slideLayout2.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23.xml"/><Relationship Id="rId2" Type="http://schemas.openxmlformats.org/officeDocument/2006/relationships/diagramData" Target="../diagrams/data23.xml"/><Relationship Id="rId1" Type="http://schemas.openxmlformats.org/officeDocument/2006/relationships/slideLayout" Target="../slideLayouts/slideLayout2.xml"/><Relationship Id="rId6" Type="http://schemas.microsoft.com/office/2007/relationships/diagramDrawing" Target="../diagrams/drawing23.xml"/><Relationship Id="rId5" Type="http://schemas.openxmlformats.org/officeDocument/2006/relationships/diagramColors" Target="../diagrams/colors23.xml"/><Relationship Id="rId4" Type="http://schemas.openxmlformats.org/officeDocument/2006/relationships/diagramQuickStyle" Target="../diagrams/quickStyle23.xml"/></Relationships>
</file>

<file path=ppt/slides/_rels/slide26.xml.rels><?xml version="1.0" encoding="UTF-8" standalone="yes"?>
<Relationships xmlns="http://schemas.openxmlformats.org/package/2006/relationships"><Relationship Id="rId3" Type="http://schemas.openxmlformats.org/officeDocument/2006/relationships/diagramLayout" Target="../diagrams/layout24.xml"/><Relationship Id="rId2" Type="http://schemas.openxmlformats.org/officeDocument/2006/relationships/diagramData" Target="../diagrams/data24.xml"/><Relationship Id="rId1" Type="http://schemas.openxmlformats.org/officeDocument/2006/relationships/slideLayout" Target="../slideLayouts/slideLayout2.xml"/><Relationship Id="rId6" Type="http://schemas.microsoft.com/office/2007/relationships/diagramDrawing" Target="../diagrams/drawing24.xml"/><Relationship Id="rId5" Type="http://schemas.openxmlformats.org/officeDocument/2006/relationships/diagramColors" Target="../diagrams/colors24.xml"/><Relationship Id="rId4" Type="http://schemas.openxmlformats.org/officeDocument/2006/relationships/diagramQuickStyle" Target="../diagrams/quickStyle24.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5.xml"/><Relationship Id="rId2" Type="http://schemas.openxmlformats.org/officeDocument/2006/relationships/diagramData" Target="../diagrams/data25.xml"/><Relationship Id="rId1" Type="http://schemas.openxmlformats.org/officeDocument/2006/relationships/slideLayout" Target="../slideLayouts/slideLayout2.xml"/><Relationship Id="rId6" Type="http://schemas.microsoft.com/office/2007/relationships/diagramDrawing" Target="../diagrams/drawing25.xml"/><Relationship Id="rId5" Type="http://schemas.openxmlformats.org/officeDocument/2006/relationships/diagramColors" Target="../diagrams/colors25.xml"/><Relationship Id="rId4" Type="http://schemas.openxmlformats.org/officeDocument/2006/relationships/diagramQuickStyle" Target="../diagrams/quickStyle25.xml"/></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26.xml"/><Relationship Id="rId2" Type="http://schemas.openxmlformats.org/officeDocument/2006/relationships/diagramData" Target="../diagrams/data26.xml"/><Relationship Id="rId1" Type="http://schemas.openxmlformats.org/officeDocument/2006/relationships/slideLayout" Target="../slideLayouts/slideLayout2.xml"/><Relationship Id="rId6" Type="http://schemas.microsoft.com/office/2007/relationships/diagramDrawing" Target="../diagrams/drawing26.xml"/><Relationship Id="rId5" Type="http://schemas.openxmlformats.org/officeDocument/2006/relationships/diagramColors" Target="../diagrams/colors26.xml"/><Relationship Id="rId4" Type="http://schemas.openxmlformats.org/officeDocument/2006/relationships/diagramQuickStyle" Target="../diagrams/quickStyle26.xml"/></Relationships>
</file>

<file path=ppt/slides/_rels/slide29.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28.xml"/><Relationship Id="rId7" Type="http://schemas.microsoft.com/office/2007/relationships/diagramDrawing" Target="../diagrams/drawing28.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28.xml"/><Relationship Id="rId5" Type="http://schemas.openxmlformats.org/officeDocument/2006/relationships/diagramQuickStyle" Target="../diagrams/quickStyle28.xml"/><Relationship Id="rId4" Type="http://schemas.openxmlformats.org/officeDocument/2006/relationships/diagramLayout" Target="../diagrams/layout28.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29.xml"/><Relationship Id="rId7" Type="http://schemas.microsoft.com/office/2007/relationships/diagramDrawing" Target="../diagrams/drawing29.xml"/><Relationship Id="rId2" Type="http://schemas.openxmlformats.org/officeDocument/2006/relationships/image" Target="../media/image18.png"/><Relationship Id="rId1" Type="http://schemas.openxmlformats.org/officeDocument/2006/relationships/slideLayout" Target="../slideLayouts/slideLayout2.xml"/><Relationship Id="rId6" Type="http://schemas.openxmlformats.org/officeDocument/2006/relationships/diagramColors" Target="../diagrams/colors29.xml"/><Relationship Id="rId5" Type="http://schemas.openxmlformats.org/officeDocument/2006/relationships/diagramQuickStyle" Target="../diagrams/quickStyle29.xml"/><Relationship Id="rId4" Type="http://schemas.openxmlformats.org/officeDocument/2006/relationships/diagramLayout" Target="../diagrams/layout29.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Rectangle 32">
            <a:extLst>
              <a:ext uri="{FF2B5EF4-FFF2-40B4-BE49-F238E27FC236}">
                <a16:creationId xmlns:a16="http://schemas.microsoft.com/office/drawing/2014/main" id="{2FDF0794-1B86-42B2-B8C7-F60123E638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726" cy="68589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pic>
        <p:nvPicPr>
          <p:cNvPr id="4" name="Picture 3" descr="A close up of a piece of paper with a pencil laying on top">
            <a:extLst>
              <a:ext uri="{FF2B5EF4-FFF2-40B4-BE49-F238E27FC236}">
                <a16:creationId xmlns:a16="http://schemas.microsoft.com/office/drawing/2014/main" id="{65810330-F0B5-43C9-BC34-094FFB5C0529}"/>
              </a:ext>
            </a:extLst>
          </p:cNvPr>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20" y="975"/>
            <a:ext cx="12191980" cy="6858000"/>
          </a:xfrm>
          <a:prstGeom prst="rect">
            <a:avLst/>
          </a:prstGeom>
        </p:spPr>
      </p:pic>
      <p:sp>
        <p:nvSpPr>
          <p:cNvPr id="35" name="Rectangle 34">
            <a:extLst>
              <a:ext uri="{FF2B5EF4-FFF2-40B4-BE49-F238E27FC236}">
                <a16:creationId xmlns:a16="http://schemas.microsoft.com/office/drawing/2014/main" id="{C5373426-E26E-431D-959C-5DB96C0B62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12607" y="1238442"/>
            <a:ext cx="3635926" cy="4355751"/>
          </a:xfrm>
          <a:prstGeom prst="rect">
            <a:avLst/>
          </a:prstGeom>
          <a:solidFill>
            <a:schemeClr val="bg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8123416" y="1475234"/>
            <a:ext cx="3214307" cy="2901694"/>
          </a:xfrm>
        </p:spPr>
        <p:txBody>
          <a:bodyPr anchor="b">
            <a:normAutofit/>
          </a:bodyPr>
          <a:lstStyle/>
          <a:p>
            <a:r>
              <a:rPr lang="en-US" sz="4400" dirty="0">
                <a:solidFill>
                  <a:schemeClr val="tx1"/>
                </a:solidFill>
              </a:rPr>
              <a:t>Ray</a:t>
            </a:r>
          </a:p>
        </p:txBody>
      </p:sp>
      <p:cxnSp>
        <p:nvCxnSpPr>
          <p:cNvPr id="37" name="Straight Connector 36">
            <a:extLst>
              <a:ext uri="{FF2B5EF4-FFF2-40B4-BE49-F238E27FC236}">
                <a16:creationId xmlns:a16="http://schemas.microsoft.com/office/drawing/2014/main" id="{96D07482-83A3-4451-943C-B4696108295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176090" y="4508519"/>
            <a:ext cx="3108960"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39" name="Rectangle 38">
            <a:extLst>
              <a:ext uri="{FF2B5EF4-FFF2-40B4-BE49-F238E27FC236}">
                <a16:creationId xmlns:a16="http://schemas.microsoft.com/office/drawing/2014/main" id="{EDC90921-9082-491B-940E-827D679F34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rgbClr val="262626">
              <a:alpha val="95000"/>
            </a:srgbClr>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93143965"/>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10</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1477328"/>
          </a:xfrm>
          <a:prstGeom prst="rect">
            <a:avLst/>
          </a:prstGeom>
          <a:noFill/>
        </p:spPr>
        <p:txBody>
          <a:bodyPr wrap="square">
            <a:spAutoFit/>
          </a:bodyPr>
          <a:lstStyle/>
          <a:p>
            <a:r>
              <a:rPr lang="en-US" dirty="0"/>
              <a:t>Each </a:t>
            </a:r>
            <a:r>
              <a:rPr lang="en-US" b="1" dirty="0">
                <a:solidFill>
                  <a:schemeClr val="accent1"/>
                </a:solidFill>
              </a:rPr>
              <a:t>worker node </a:t>
            </a:r>
            <a:r>
              <a:rPr lang="en-US" dirty="0"/>
              <a:t>has:</a:t>
            </a:r>
          </a:p>
          <a:p>
            <a:r>
              <a:rPr lang="en-US" dirty="0"/>
              <a:t>1. One or more work processes, responsible for task submission and execution. Each is associated with a specific job. The default number of initial workers is equal to the number of CPUs on the machine. </a:t>
            </a:r>
          </a:p>
        </p:txBody>
      </p:sp>
      <p:grpSp>
        <p:nvGrpSpPr>
          <p:cNvPr id="6" name="Group 5">
            <a:extLst>
              <a:ext uri="{FF2B5EF4-FFF2-40B4-BE49-F238E27FC236}">
                <a16:creationId xmlns:a16="http://schemas.microsoft.com/office/drawing/2014/main" id="{A5ED49D6-CB61-DFED-F4D9-B3D47D5263AB}"/>
              </a:ext>
            </a:extLst>
          </p:cNvPr>
          <p:cNvGrpSpPr/>
          <p:nvPr/>
        </p:nvGrpSpPr>
        <p:grpSpPr>
          <a:xfrm>
            <a:off x="266594" y="1966040"/>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394358" y="2831170"/>
              <a:ext cx="4960236" cy="2202147"/>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15" name="TextBox 14">
            <a:extLst>
              <a:ext uri="{FF2B5EF4-FFF2-40B4-BE49-F238E27FC236}">
                <a16:creationId xmlns:a16="http://schemas.microsoft.com/office/drawing/2014/main" id="{CE04EFDA-61B6-B65B-B4C4-A4F6CE50AD0B}"/>
              </a:ext>
            </a:extLst>
          </p:cNvPr>
          <p:cNvSpPr txBox="1"/>
          <p:nvPr/>
        </p:nvSpPr>
        <p:spPr>
          <a:xfrm>
            <a:off x="5461684" y="3376136"/>
            <a:ext cx="5231028" cy="1477328"/>
          </a:xfrm>
          <a:prstGeom prst="rect">
            <a:avLst/>
          </a:prstGeom>
          <a:noFill/>
        </p:spPr>
        <p:txBody>
          <a:bodyPr wrap="square">
            <a:spAutoFit/>
          </a:bodyPr>
          <a:lstStyle/>
          <a:p>
            <a:r>
              <a:rPr lang="en-US" dirty="0"/>
              <a:t>Each </a:t>
            </a:r>
            <a:r>
              <a:rPr lang="en-US" b="1" dirty="0">
                <a:solidFill>
                  <a:srgbClr val="0070C0"/>
                </a:solidFill>
              </a:rPr>
              <a:t>worker</a:t>
            </a:r>
            <a:r>
              <a:rPr lang="en-US" dirty="0"/>
              <a:t> stores:</a:t>
            </a:r>
          </a:p>
          <a:p>
            <a:r>
              <a:rPr lang="en-US" dirty="0"/>
              <a:t>1). An ownership table. System metadata for the objects to which the worker has a reference, e.g., to store ref counts and object locations.</a:t>
            </a:r>
          </a:p>
          <a:p>
            <a:r>
              <a:rPr lang="en-US" dirty="0"/>
              <a:t>2). An in-process store, used to store small objects.</a:t>
            </a:r>
          </a:p>
        </p:txBody>
      </p:sp>
      <p:sp>
        <p:nvSpPr>
          <p:cNvPr id="16" name="TextBox 15">
            <a:extLst>
              <a:ext uri="{FF2B5EF4-FFF2-40B4-BE49-F238E27FC236}">
                <a16:creationId xmlns:a16="http://schemas.microsoft.com/office/drawing/2014/main" id="{12D6C48B-4959-1353-1A87-7200BCF99518}"/>
              </a:ext>
            </a:extLst>
          </p:cNvPr>
          <p:cNvSpPr txBox="1"/>
          <p:nvPr/>
        </p:nvSpPr>
        <p:spPr>
          <a:xfrm>
            <a:off x="5455925" y="4885408"/>
            <a:ext cx="6094602" cy="1477328"/>
          </a:xfrm>
          <a:prstGeom prst="rect">
            <a:avLst/>
          </a:prstGeom>
          <a:noFill/>
        </p:spPr>
        <p:txBody>
          <a:bodyPr wrap="square">
            <a:spAutoFit/>
          </a:bodyPr>
          <a:lstStyle/>
          <a:p>
            <a:r>
              <a:rPr lang="en-US" dirty="0"/>
              <a:t>One of the worker nodes is designated as the head node. In addition to the processes a worker load has, the head node also hosts:</a:t>
            </a:r>
          </a:p>
          <a:p>
            <a:pPr marL="342900" indent="-342900">
              <a:buAutoNum type="arabicPeriod"/>
            </a:pPr>
            <a:r>
              <a:rPr lang="en-US" dirty="0"/>
              <a:t>The Global Control Store (GCS). </a:t>
            </a:r>
          </a:p>
          <a:p>
            <a:pPr marL="342900" indent="-342900">
              <a:buAutoNum type="arabicPeriod"/>
            </a:pPr>
            <a:r>
              <a:rPr lang="en-US" dirty="0"/>
              <a:t>The driver process(es). </a:t>
            </a:r>
          </a:p>
        </p:txBody>
      </p:sp>
      <p:sp>
        <p:nvSpPr>
          <p:cNvPr id="19" name="Arrow: Down 18">
            <a:extLst>
              <a:ext uri="{FF2B5EF4-FFF2-40B4-BE49-F238E27FC236}">
                <a16:creationId xmlns:a16="http://schemas.microsoft.com/office/drawing/2014/main" id="{8B669B9C-9CAB-E8FB-5419-AA58ED253A97}"/>
              </a:ext>
            </a:extLst>
          </p:cNvPr>
          <p:cNvSpPr/>
          <p:nvPr/>
        </p:nvSpPr>
        <p:spPr>
          <a:xfrm rot="8486047">
            <a:off x="5129637" y="2660332"/>
            <a:ext cx="186186" cy="1008797"/>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46E615FA-E97F-8FAE-1792-7F95F4C79F7B}"/>
              </a:ext>
            </a:extLst>
          </p:cNvPr>
          <p:cNvSpPr/>
          <p:nvPr/>
        </p:nvSpPr>
        <p:spPr>
          <a:xfrm>
            <a:off x="4596362" y="2272416"/>
            <a:ext cx="651753" cy="4766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Arrow: Down 20">
            <a:extLst>
              <a:ext uri="{FF2B5EF4-FFF2-40B4-BE49-F238E27FC236}">
                <a16:creationId xmlns:a16="http://schemas.microsoft.com/office/drawing/2014/main" id="{92759208-CA4C-026E-8CDC-279F07EDA649}"/>
              </a:ext>
            </a:extLst>
          </p:cNvPr>
          <p:cNvSpPr/>
          <p:nvPr/>
        </p:nvSpPr>
        <p:spPr>
          <a:xfrm rot="5400000">
            <a:off x="5501362" y="1777863"/>
            <a:ext cx="169954" cy="590955"/>
          </a:xfrm>
          <a:prstGeom prst="downArrow">
            <a:avLst/>
          </a:prstGeom>
          <a:solidFill>
            <a:schemeClr val="accent1"/>
          </a:solidFill>
          <a:ln>
            <a:solidFill>
              <a:schemeClr val="accent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838B98E-7264-FA81-00BC-7EF635E9462E}"/>
              </a:ext>
            </a:extLst>
          </p:cNvPr>
          <p:cNvSpPr/>
          <p:nvPr/>
        </p:nvSpPr>
        <p:spPr>
          <a:xfrm>
            <a:off x="5461666" y="4893275"/>
            <a:ext cx="6120734" cy="1433384"/>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itle 1">
            <a:extLst>
              <a:ext uri="{FF2B5EF4-FFF2-40B4-BE49-F238E27FC236}">
                <a16:creationId xmlns:a16="http://schemas.microsoft.com/office/drawing/2014/main" id="{CF04FEF2-5901-9A2B-9193-A03B19ADB668}"/>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7" name="Diagram 16">
            <a:extLst>
              <a:ext uri="{FF2B5EF4-FFF2-40B4-BE49-F238E27FC236}">
                <a16:creationId xmlns:a16="http://schemas.microsoft.com/office/drawing/2014/main" id="{0F6A8C0E-A025-65D0-5A2F-2553FFF150CC}"/>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8060698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11</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801314"/>
          </a:xfrm>
          <a:prstGeom prst="rect">
            <a:avLst/>
          </a:prstGeom>
          <a:noFill/>
        </p:spPr>
        <p:txBody>
          <a:bodyPr wrap="square">
            <a:spAutoFit/>
          </a:bodyPr>
          <a:lstStyle/>
          <a:p>
            <a:r>
              <a:rPr lang="en-US" dirty="0"/>
              <a:t>Each </a:t>
            </a:r>
            <a:r>
              <a:rPr lang="en-US" b="1" dirty="0">
                <a:solidFill>
                  <a:schemeClr val="accent1"/>
                </a:solidFill>
              </a:rPr>
              <a:t>worker node </a:t>
            </a:r>
            <a:r>
              <a:rPr lang="en-US" dirty="0"/>
              <a:t>has:</a:t>
            </a:r>
          </a:p>
          <a:p>
            <a:pPr marL="342900" indent="-342900">
              <a:buAutoNum type="arabicPeriod"/>
            </a:pPr>
            <a:r>
              <a:rPr lang="en-US" dirty="0"/>
              <a:t>One or more work processes, responsible for task submission and execution. Each is associated with a specific job. The default number of initial workers is equal to the number of CPUs on the machine. </a:t>
            </a:r>
          </a:p>
          <a:p>
            <a:r>
              <a:rPr lang="en-US" dirty="0"/>
              <a:t>2.   A </a:t>
            </a:r>
            <a:r>
              <a:rPr lang="en-US" b="1" dirty="0">
                <a:solidFill>
                  <a:srgbClr val="0070C0"/>
                </a:solidFill>
              </a:rPr>
              <a:t>raylet</a:t>
            </a:r>
            <a:r>
              <a:rPr lang="en-US" dirty="0"/>
              <a: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a:p>
            <a:pPr marL="342900" indent="-342900">
              <a:buAutoNum type="arabicPeriod"/>
            </a:pPr>
            <a:endParaRPr lang="en-US" dirty="0"/>
          </a:p>
        </p:txBody>
      </p:sp>
      <p:grpSp>
        <p:nvGrpSpPr>
          <p:cNvPr id="6" name="Group 5">
            <a:extLst>
              <a:ext uri="{FF2B5EF4-FFF2-40B4-BE49-F238E27FC236}">
                <a16:creationId xmlns:a16="http://schemas.microsoft.com/office/drawing/2014/main" id="{A5ED49D6-CB61-DFED-F4D9-B3D47D5263AB}"/>
              </a:ext>
            </a:extLst>
          </p:cNvPr>
          <p:cNvGrpSpPr/>
          <p:nvPr/>
        </p:nvGrpSpPr>
        <p:grpSpPr>
          <a:xfrm>
            <a:off x="266594" y="1966040"/>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394358" y="2831170"/>
              <a:ext cx="4960236" cy="2202147"/>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dirty="0"/>
            </a:p>
          </p:txBody>
        </p:sp>
      </p:grpSp>
      <p:sp>
        <p:nvSpPr>
          <p:cNvPr id="16" name="TextBox 15">
            <a:extLst>
              <a:ext uri="{FF2B5EF4-FFF2-40B4-BE49-F238E27FC236}">
                <a16:creationId xmlns:a16="http://schemas.microsoft.com/office/drawing/2014/main" id="{12D6C48B-4959-1353-1A87-7200BCF99518}"/>
              </a:ext>
            </a:extLst>
          </p:cNvPr>
          <p:cNvSpPr txBox="1"/>
          <p:nvPr/>
        </p:nvSpPr>
        <p:spPr>
          <a:xfrm>
            <a:off x="307276" y="4489992"/>
            <a:ext cx="4964939" cy="1477328"/>
          </a:xfrm>
          <a:prstGeom prst="rect">
            <a:avLst/>
          </a:prstGeom>
          <a:noFill/>
        </p:spPr>
        <p:txBody>
          <a:bodyPr wrap="square">
            <a:spAutoFit/>
          </a:bodyPr>
          <a:lstStyle/>
          <a:p>
            <a:r>
              <a:rPr lang="en-US" dirty="0"/>
              <a:t>One of the worker nodes is designated as the head node. In addition to the processes a worker load has, the head node also hosts:</a:t>
            </a:r>
          </a:p>
          <a:p>
            <a:pPr marL="342900" indent="-342900">
              <a:buAutoNum type="arabicPeriod"/>
            </a:pPr>
            <a:r>
              <a:rPr lang="en-US" dirty="0"/>
              <a:t>The Global Control Store (GCS). </a:t>
            </a:r>
          </a:p>
          <a:p>
            <a:pPr marL="342900" indent="-342900">
              <a:buAutoNum type="arabicPeriod"/>
            </a:pPr>
            <a:r>
              <a:rPr lang="en-US" dirty="0"/>
              <a:t>The driver process(es). </a:t>
            </a:r>
          </a:p>
        </p:txBody>
      </p:sp>
      <p:sp>
        <p:nvSpPr>
          <p:cNvPr id="21" name="Arrow: Down 20">
            <a:extLst>
              <a:ext uri="{FF2B5EF4-FFF2-40B4-BE49-F238E27FC236}">
                <a16:creationId xmlns:a16="http://schemas.microsoft.com/office/drawing/2014/main" id="{92759208-CA4C-026E-8CDC-279F07EDA649}"/>
              </a:ext>
            </a:extLst>
          </p:cNvPr>
          <p:cNvSpPr/>
          <p:nvPr/>
        </p:nvSpPr>
        <p:spPr>
          <a:xfrm rot="5400000">
            <a:off x="5451935" y="1761388"/>
            <a:ext cx="169954" cy="590955"/>
          </a:xfrm>
          <a:prstGeom prst="downArrow">
            <a:avLst/>
          </a:prstGeom>
          <a:solidFill>
            <a:schemeClr val="accent1"/>
          </a:solidFill>
          <a:ln>
            <a:solidFill>
              <a:schemeClr val="accent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2838B98E-7264-FA81-00BC-7EF635E9462E}"/>
              </a:ext>
            </a:extLst>
          </p:cNvPr>
          <p:cNvSpPr/>
          <p:nvPr/>
        </p:nvSpPr>
        <p:spPr>
          <a:xfrm>
            <a:off x="5469905" y="2265405"/>
            <a:ext cx="6450246" cy="1161536"/>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Arrow: Down 13">
            <a:extLst>
              <a:ext uri="{FF2B5EF4-FFF2-40B4-BE49-F238E27FC236}">
                <a16:creationId xmlns:a16="http://schemas.microsoft.com/office/drawing/2014/main" id="{E684E6A6-8791-011E-60A5-5FE0758E5D12}"/>
              </a:ext>
            </a:extLst>
          </p:cNvPr>
          <p:cNvSpPr/>
          <p:nvPr/>
        </p:nvSpPr>
        <p:spPr>
          <a:xfrm rot="7468934">
            <a:off x="5432310" y="2886530"/>
            <a:ext cx="171404" cy="798448"/>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9C5281ED-7BC4-C6F8-8F37-69C0C8F5F0DB}"/>
              </a:ext>
            </a:extLst>
          </p:cNvPr>
          <p:cNvSpPr/>
          <p:nvPr/>
        </p:nvSpPr>
        <p:spPr>
          <a:xfrm>
            <a:off x="3871432" y="2824350"/>
            <a:ext cx="1334882" cy="808535"/>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224C619-4DA4-2C94-5C9E-1A5DF3058958}"/>
              </a:ext>
            </a:extLst>
          </p:cNvPr>
          <p:cNvSpPr/>
          <p:nvPr/>
        </p:nvSpPr>
        <p:spPr>
          <a:xfrm>
            <a:off x="259472" y="4394886"/>
            <a:ext cx="5037458" cy="1907060"/>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Title 1">
            <a:extLst>
              <a:ext uri="{FF2B5EF4-FFF2-40B4-BE49-F238E27FC236}">
                <a16:creationId xmlns:a16="http://schemas.microsoft.com/office/drawing/2014/main" id="{74099E46-3BAE-4E80-C666-41188E2CB7B9}"/>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5" name="Diagram 14">
            <a:extLst>
              <a:ext uri="{FF2B5EF4-FFF2-40B4-BE49-F238E27FC236}">
                <a16:creationId xmlns:a16="http://schemas.microsoft.com/office/drawing/2014/main" id="{CAADBCB2-1369-3CAE-3FE8-0FCF76EA4C6A}"/>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9299859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12</a:t>
            </a:fld>
            <a:endParaRPr lang="en-US" dirty="0"/>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801314"/>
          </a:xfrm>
          <a:prstGeom prst="rect">
            <a:avLst/>
          </a:prstGeom>
          <a:noFill/>
        </p:spPr>
        <p:txBody>
          <a:bodyPr wrap="square">
            <a:spAutoFit/>
          </a:bodyPr>
          <a:lstStyle/>
          <a:p>
            <a:r>
              <a:rPr lang="en-US" dirty="0"/>
              <a:t>Each </a:t>
            </a:r>
            <a:r>
              <a:rPr lang="en-US" b="1" dirty="0">
                <a:solidFill>
                  <a:srgbClr val="00B050"/>
                </a:solidFill>
              </a:rPr>
              <a:t>worker node </a:t>
            </a:r>
            <a:r>
              <a:rPr lang="en-US" dirty="0"/>
              <a:t>has:</a:t>
            </a:r>
          </a:p>
          <a:p>
            <a:pPr marL="342900" indent="-342900">
              <a:buAutoNum type="arabicPeriod"/>
            </a:pPr>
            <a:r>
              <a:rPr lang="en-US" dirty="0"/>
              <a:t>One or more work processes, responsible for task submission and execution. Each is associated with a specific job. The default number of initial workers is equal to the number of CPUs on the machine. </a:t>
            </a:r>
          </a:p>
          <a:p>
            <a:r>
              <a:rPr lang="en-US" dirty="0"/>
              <a:t>2.   A raylet.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a:p>
            <a:pPr marL="342900" indent="-342900">
              <a:buAutoNum type="arabicPeriod"/>
            </a:pPr>
            <a:endParaRPr lang="en-US" dirty="0"/>
          </a:p>
        </p:txBody>
      </p:sp>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266594" y="1966040"/>
            <a:ext cx="5096239" cy="2359883"/>
          </a:xfrm>
          <a:prstGeom prst="rect">
            <a:avLst/>
          </a:prstGeom>
        </p:spPr>
      </p:pic>
      <p:sp>
        <p:nvSpPr>
          <p:cNvPr id="16" name="TextBox 15">
            <a:extLst>
              <a:ext uri="{FF2B5EF4-FFF2-40B4-BE49-F238E27FC236}">
                <a16:creationId xmlns:a16="http://schemas.microsoft.com/office/drawing/2014/main" id="{12D6C48B-4959-1353-1A87-7200BCF99518}"/>
              </a:ext>
            </a:extLst>
          </p:cNvPr>
          <p:cNvSpPr txBox="1"/>
          <p:nvPr/>
        </p:nvSpPr>
        <p:spPr>
          <a:xfrm>
            <a:off x="282562" y="4926598"/>
            <a:ext cx="4964939" cy="1477328"/>
          </a:xfrm>
          <a:prstGeom prst="rect">
            <a:avLst/>
          </a:prstGeom>
          <a:noFill/>
        </p:spPr>
        <p:txBody>
          <a:bodyPr wrap="square">
            <a:spAutoFit/>
          </a:bodyPr>
          <a:lstStyle/>
          <a:p>
            <a:r>
              <a:rPr lang="en-US" dirty="0"/>
              <a:t>One of the worker nodes is designated as the </a:t>
            </a:r>
            <a:r>
              <a:rPr lang="en-US" b="1" dirty="0">
                <a:solidFill>
                  <a:srgbClr val="339933"/>
                </a:solidFill>
              </a:rPr>
              <a:t>head node</a:t>
            </a:r>
            <a:r>
              <a:rPr lang="en-US" dirty="0"/>
              <a:t>. In addition to the processes a worker load has, the head node also hosts:</a:t>
            </a:r>
          </a:p>
          <a:p>
            <a:pPr marL="342900" indent="-342900">
              <a:buAutoNum type="arabicPeriod"/>
            </a:pPr>
            <a:r>
              <a:rPr lang="en-US" dirty="0"/>
              <a:t>The </a:t>
            </a:r>
            <a:r>
              <a:rPr lang="en-US" b="1" dirty="0">
                <a:solidFill>
                  <a:srgbClr val="0070C0"/>
                </a:solidFill>
              </a:rPr>
              <a:t>Global Control Store (GCS).</a:t>
            </a:r>
            <a:r>
              <a:rPr lang="en-US" dirty="0"/>
              <a:t> </a:t>
            </a:r>
          </a:p>
          <a:p>
            <a:pPr marL="342900" indent="-342900">
              <a:buAutoNum type="arabicPeriod"/>
            </a:pPr>
            <a:r>
              <a:rPr lang="en-US" dirty="0"/>
              <a:t>The </a:t>
            </a:r>
            <a:r>
              <a:rPr lang="en-US" b="1" dirty="0">
                <a:solidFill>
                  <a:srgbClr val="0070C0"/>
                </a:solidFill>
              </a:rPr>
              <a:t>driver</a:t>
            </a:r>
            <a:r>
              <a:rPr lang="en-US" dirty="0"/>
              <a:t> process(es). </a:t>
            </a:r>
          </a:p>
        </p:txBody>
      </p:sp>
      <p:sp>
        <p:nvSpPr>
          <p:cNvPr id="22" name="Rectangle 21">
            <a:extLst>
              <a:ext uri="{FF2B5EF4-FFF2-40B4-BE49-F238E27FC236}">
                <a16:creationId xmlns:a16="http://schemas.microsoft.com/office/drawing/2014/main" id="{2838B98E-7264-FA81-00BC-7EF635E9462E}"/>
              </a:ext>
            </a:extLst>
          </p:cNvPr>
          <p:cNvSpPr/>
          <p:nvPr/>
        </p:nvSpPr>
        <p:spPr>
          <a:xfrm>
            <a:off x="5436954" y="1993557"/>
            <a:ext cx="6450246" cy="4407242"/>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9C5281ED-7BC4-C6F8-8F37-69C0C8F5F0DB}"/>
              </a:ext>
            </a:extLst>
          </p:cNvPr>
          <p:cNvSpPr/>
          <p:nvPr/>
        </p:nvSpPr>
        <p:spPr>
          <a:xfrm>
            <a:off x="370351" y="3674076"/>
            <a:ext cx="1400784" cy="461319"/>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F5D6BC-AC1B-9A3A-F230-A610B71AA4FC}"/>
              </a:ext>
            </a:extLst>
          </p:cNvPr>
          <p:cNvSpPr/>
          <p:nvPr/>
        </p:nvSpPr>
        <p:spPr>
          <a:xfrm>
            <a:off x="344931" y="2065052"/>
            <a:ext cx="1558010" cy="2202147"/>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4" name="Arrow: Down 23">
            <a:extLst>
              <a:ext uri="{FF2B5EF4-FFF2-40B4-BE49-F238E27FC236}">
                <a16:creationId xmlns:a16="http://schemas.microsoft.com/office/drawing/2014/main" id="{AB960A0E-BD0A-A9FA-4998-C71E03FF7838}"/>
              </a:ext>
            </a:extLst>
          </p:cNvPr>
          <p:cNvSpPr/>
          <p:nvPr/>
        </p:nvSpPr>
        <p:spPr>
          <a:xfrm rot="10800000">
            <a:off x="987027" y="4290404"/>
            <a:ext cx="174508" cy="759390"/>
          </a:xfrm>
          <a:prstGeom prst="downArrow">
            <a:avLst/>
          </a:prstGeom>
          <a:solidFill>
            <a:srgbClr val="00B050"/>
          </a:solidFill>
          <a:ln>
            <a:solidFill>
              <a:srgbClr val="339933"/>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129A32FC-5D11-8062-C6CB-5E25C67A3E59}"/>
              </a:ext>
            </a:extLst>
          </p:cNvPr>
          <p:cNvSpPr/>
          <p:nvPr/>
        </p:nvSpPr>
        <p:spPr>
          <a:xfrm>
            <a:off x="415659" y="2351904"/>
            <a:ext cx="688211" cy="43248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4" name="Diagram 13">
            <a:extLst>
              <a:ext uri="{FF2B5EF4-FFF2-40B4-BE49-F238E27FC236}">
                <a16:creationId xmlns:a16="http://schemas.microsoft.com/office/drawing/2014/main" id="{D86D5423-8EA5-B472-0656-D28972476116}"/>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2034499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13</a:t>
            </a:fld>
            <a:endParaRPr lang="en-US" dirty="0"/>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 Summary</a:t>
            </a:r>
            <a:endParaRPr lang="en-US" b="1" dirty="0">
              <a:solidFill>
                <a:srgbClr val="0070C0"/>
              </a:solidFill>
            </a:endParaRPr>
          </a:p>
        </p:txBody>
      </p:sp>
      <p:graphicFrame>
        <p:nvGraphicFramePr>
          <p:cNvPr id="14" name="Diagram 13">
            <a:extLst>
              <a:ext uri="{FF2B5EF4-FFF2-40B4-BE49-F238E27FC236}">
                <a16:creationId xmlns:a16="http://schemas.microsoft.com/office/drawing/2014/main" id="{D86D5423-8EA5-B472-0656-D28972476116}"/>
              </a:ext>
            </a:extLst>
          </p:cNvPr>
          <p:cNvGraphicFramePr/>
          <p:nvPr>
            <p:extLst>
              <p:ext uri="{D42A27DB-BD31-4B8C-83A1-F6EECF244321}">
                <p14:modId xmlns:p14="http://schemas.microsoft.com/office/powerpoint/2010/main" val="706851381"/>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3" name="Group 2">
            <a:extLst>
              <a:ext uri="{FF2B5EF4-FFF2-40B4-BE49-F238E27FC236}">
                <a16:creationId xmlns:a16="http://schemas.microsoft.com/office/drawing/2014/main" id="{16A29E04-0C23-F3D6-C078-091D2C9A6FF3}"/>
              </a:ext>
            </a:extLst>
          </p:cNvPr>
          <p:cNvGrpSpPr/>
          <p:nvPr/>
        </p:nvGrpSpPr>
        <p:grpSpPr>
          <a:xfrm>
            <a:off x="5952114" y="1930297"/>
            <a:ext cx="5457292" cy="3765904"/>
            <a:chOff x="3596092" y="2342191"/>
            <a:chExt cx="5457292" cy="3765904"/>
          </a:xfrm>
        </p:grpSpPr>
        <p:pic>
          <p:nvPicPr>
            <p:cNvPr id="35" name="Picture 34">
              <a:extLst>
                <a:ext uri="{FF2B5EF4-FFF2-40B4-BE49-F238E27FC236}">
                  <a16:creationId xmlns:a16="http://schemas.microsoft.com/office/drawing/2014/main" id="{65CE0A48-3885-11A9-2A1B-7EF10987971F}"/>
                </a:ext>
              </a:extLst>
            </p:cNvPr>
            <p:cNvPicPr>
              <a:picLocks noChangeAspect="1"/>
            </p:cNvPicPr>
            <p:nvPr/>
          </p:nvPicPr>
          <p:blipFill>
            <a:blip r:embed="rId7"/>
            <a:stretch>
              <a:fillRect/>
            </a:stretch>
          </p:blipFill>
          <p:spPr>
            <a:xfrm>
              <a:off x="3596092" y="2342191"/>
              <a:ext cx="5446864" cy="3765904"/>
            </a:xfrm>
            <a:prstGeom prst="rect">
              <a:avLst/>
            </a:prstGeom>
          </p:spPr>
        </p:pic>
        <p:sp>
          <p:nvSpPr>
            <p:cNvPr id="31" name="Rectangle 30">
              <a:extLst>
                <a:ext uri="{FF2B5EF4-FFF2-40B4-BE49-F238E27FC236}">
                  <a16:creationId xmlns:a16="http://schemas.microsoft.com/office/drawing/2014/main" id="{289201D7-8B18-B671-84F3-E1B29B33E580}"/>
                </a:ext>
              </a:extLst>
            </p:cNvPr>
            <p:cNvSpPr/>
            <p:nvPr/>
          </p:nvSpPr>
          <p:spPr>
            <a:xfrm>
              <a:off x="3969580" y="2658175"/>
              <a:ext cx="4746279" cy="436227"/>
            </a:xfrm>
            <a:prstGeom prst="rect">
              <a:avLst/>
            </a:prstGeom>
            <a:noFill/>
            <a:ln w="3810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2" name="Rectangle 31">
              <a:extLst>
                <a:ext uri="{FF2B5EF4-FFF2-40B4-BE49-F238E27FC236}">
                  <a16:creationId xmlns:a16="http://schemas.microsoft.com/office/drawing/2014/main" id="{3CE9B163-932D-0BDA-122E-7255F223A14D}"/>
                </a:ext>
              </a:extLst>
            </p:cNvPr>
            <p:cNvSpPr/>
            <p:nvPr/>
          </p:nvSpPr>
          <p:spPr>
            <a:xfrm>
              <a:off x="3946113" y="3163331"/>
              <a:ext cx="5107271" cy="2841675"/>
            </a:xfrm>
            <a:prstGeom prst="rect">
              <a:avLst/>
            </a:prstGeom>
            <a:noFill/>
            <a:ln w="38100">
              <a:solidFill>
                <a:srgbClr val="FFC00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36" name="TextBox 35">
            <a:extLst>
              <a:ext uri="{FF2B5EF4-FFF2-40B4-BE49-F238E27FC236}">
                <a16:creationId xmlns:a16="http://schemas.microsoft.com/office/drawing/2014/main" id="{A0F1C557-584E-AC94-A762-7AC7B01FD82C}"/>
              </a:ext>
            </a:extLst>
          </p:cNvPr>
          <p:cNvSpPr txBox="1"/>
          <p:nvPr/>
        </p:nvSpPr>
        <p:spPr>
          <a:xfrm>
            <a:off x="378940" y="1878000"/>
            <a:ext cx="5519352" cy="4524315"/>
          </a:xfrm>
          <a:prstGeom prst="rect">
            <a:avLst/>
          </a:prstGeom>
          <a:noFill/>
        </p:spPr>
        <p:txBody>
          <a:bodyPr wrap="square">
            <a:spAutoFit/>
          </a:bodyPr>
          <a:lstStyle/>
          <a:p>
            <a:r>
              <a:rPr lang="en-US" dirty="0"/>
              <a:t>Design for </a:t>
            </a:r>
            <a:r>
              <a:rPr lang="en-US" dirty="0">
                <a:solidFill>
                  <a:srgbClr val="0070C0"/>
                </a:solidFill>
              </a:rPr>
              <a:t>distributed computing </a:t>
            </a:r>
            <a:r>
              <a:rPr lang="en-US" dirty="0"/>
              <a:t>from the standpoint of a </a:t>
            </a:r>
            <a:r>
              <a:rPr lang="en-US" b="1" dirty="0">
                <a:solidFill>
                  <a:srgbClr val="0070C0"/>
                </a:solidFill>
              </a:rPr>
              <a:t>user.</a:t>
            </a:r>
            <a:endParaRPr lang="en-US" dirty="0"/>
          </a:p>
          <a:p>
            <a:pPr marL="342900" indent="-342900">
              <a:buAutoNum type="arabicPeriod"/>
            </a:pPr>
            <a:r>
              <a:rPr lang="en-US" b="1" dirty="0">
                <a:solidFill>
                  <a:srgbClr val="0070C0"/>
                </a:solidFill>
              </a:rPr>
              <a:t>Scenario and application</a:t>
            </a:r>
            <a:r>
              <a:rPr lang="en-US" dirty="0"/>
              <a:t>: a user have access to multiple resources in cloud services (AWS, Azure, Google, etc.) and want to run different ML applications (TensorFlow, PyTorch, etc.) across these resources. </a:t>
            </a:r>
          </a:p>
          <a:p>
            <a:pPr marL="342900" indent="-342900">
              <a:buAutoNum type="arabicPeriod"/>
            </a:pPr>
            <a:r>
              <a:rPr lang="en-US" dirty="0"/>
              <a:t>Note: App Layer in the Ray architecture is not for a layer of specific applications (Spark, PyTorch, etc.)</a:t>
            </a:r>
          </a:p>
          <a:p>
            <a:pPr marL="342900" indent="-342900">
              <a:buAutoNum type="arabicPeriod"/>
            </a:pPr>
            <a:r>
              <a:rPr lang="en-US" b="1" dirty="0">
                <a:solidFill>
                  <a:srgbClr val="0070C0"/>
                </a:solidFill>
              </a:rPr>
              <a:t>Distributed parallel execution</a:t>
            </a:r>
            <a:r>
              <a:rPr lang="en-US" dirty="0"/>
              <a:t>: Actors, drivers, and workers run locally.</a:t>
            </a:r>
          </a:p>
          <a:p>
            <a:pPr marL="342900" indent="-342900">
              <a:buAutoNum type="arabicPeriod"/>
            </a:pPr>
            <a:r>
              <a:rPr lang="en-US" b="1" dirty="0">
                <a:solidFill>
                  <a:srgbClr val="0070C0"/>
                </a:solidFill>
              </a:rPr>
              <a:t>Distributed memory</a:t>
            </a:r>
            <a:r>
              <a:rPr lang="en-US" dirty="0"/>
              <a:t>: Object store of each node has the capability to share memory with other nodes.</a:t>
            </a:r>
          </a:p>
          <a:p>
            <a:pPr marL="342900" indent="-342900">
              <a:buAutoNum type="arabicPeriod"/>
            </a:pPr>
            <a:r>
              <a:rPr lang="en-US" b="1" dirty="0">
                <a:solidFill>
                  <a:srgbClr val="0070C0"/>
                </a:solidFill>
              </a:rPr>
              <a:t>Distributed scheduler</a:t>
            </a:r>
            <a:r>
              <a:rPr lang="en-US" dirty="0"/>
              <a:t>: local schedulers communicate with global schedulers and GCS for  resource management and computation.</a:t>
            </a:r>
          </a:p>
        </p:txBody>
      </p:sp>
      <p:sp>
        <p:nvSpPr>
          <p:cNvPr id="38" name="TextBox 37">
            <a:extLst>
              <a:ext uri="{FF2B5EF4-FFF2-40B4-BE49-F238E27FC236}">
                <a16:creationId xmlns:a16="http://schemas.microsoft.com/office/drawing/2014/main" id="{6066FC9A-C68B-0CC9-02FC-36370A0701F0}"/>
              </a:ext>
            </a:extLst>
          </p:cNvPr>
          <p:cNvSpPr txBox="1"/>
          <p:nvPr/>
        </p:nvSpPr>
        <p:spPr>
          <a:xfrm>
            <a:off x="7850660" y="3971324"/>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510751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14</a:t>
            </a:fld>
            <a:endParaRPr lang="en-US" dirty="0"/>
          </a:p>
        </p:txBody>
      </p:sp>
      <p:sp>
        <p:nvSpPr>
          <p:cNvPr id="27" name="Title 1">
            <a:extLst>
              <a:ext uri="{FF2B5EF4-FFF2-40B4-BE49-F238E27FC236}">
                <a16:creationId xmlns:a16="http://schemas.microsoft.com/office/drawing/2014/main" id="{9CD5952F-3C2E-71B0-47B2-248129898A71}"/>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 Comparison</a:t>
            </a:r>
            <a:endParaRPr lang="en-US" b="1" dirty="0">
              <a:solidFill>
                <a:srgbClr val="0070C0"/>
              </a:solidFill>
            </a:endParaRPr>
          </a:p>
        </p:txBody>
      </p:sp>
      <p:sp>
        <p:nvSpPr>
          <p:cNvPr id="40" name="TextBox 39">
            <a:extLst>
              <a:ext uri="{FF2B5EF4-FFF2-40B4-BE49-F238E27FC236}">
                <a16:creationId xmlns:a16="http://schemas.microsoft.com/office/drawing/2014/main" id="{76807BA1-370A-1DCB-732F-A011D287C034}"/>
              </a:ext>
            </a:extLst>
          </p:cNvPr>
          <p:cNvSpPr txBox="1"/>
          <p:nvPr/>
        </p:nvSpPr>
        <p:spPr>
          <a:xfrm>
            <a:off x="263611" y="1971071"/>
            <a:ext cx="4992130" cy="400110"/>
          </a:xfrm>
          <a:prstGeom prst="rect">
            <a:avLst/>
          </a:prstGeom>
          <a:noFill/>
        </p:spPr>
        <p:txBody>
          <a:bodyPr wrap="square">
            <a:spAutoFit/>
          </a:bodyPr>
          <a:lstStyle/>
          <a:p>
            <a:r>
              <a:rPr lang="en-US" sz="2000" b="1" dirty="0">
                <a:solidFill>
                  <a:srgbClr val="0070C0"/>
                </a:solidFill>
              </a:rPr>
              <a:t>Ray</a:t>
            </a:r>
            <a:r>
              <a:rPr lang="en-US" sz="2000" b="1" dirty="0"/>
              <a:t>: </a:t>
            </a:r>
            <a:r>
              <a:rPr lang="en-US" sz="2000" dirty="0"/>
              <a:t>Design for </a:t>
            </a:r>
            <a:r>
              <a:rPr lang="en-US" sz="2000" b="1" dirty="0">
                <a:solidFill>
                  <a:srgbClr val="C00000"/>
                </a:solidFill>
              </a:rPr>
              <a:t>user</a:t>
            </a:r>
          </a:p>
        </p:txBody>
      </p:sp>
      <p:grpSp>
        <p:nvGrpSpPr>
          <p:cNvPr id="9" name="Group 8">
            <a:extLst>
              <a:ext uri="{FF2B5EF4-FFF2-40B4-BE49-F238E27FC236}">
                <a16:creationId xmlns:a16="http://schemas.microsoft.com/office/drawing/2014/main" id="{350C6D47-E97D-0D56-D30D-AC23BF108875}"/>
              </a:ext>
            </a:extLst>
          </p:cNvPr>
          <p:cNvGrpSpPr/>
          <p:nvPr/>
        </p:nvGrpSpPr>
        <p:grpSpPr>
          <a:xfrm>
            <a:off x="226816" y="2483708"/>
            <a:ext cx="5514957" cy="3863284"/>
            <a:chOff x="366859" y="1874108"/>
            <a:chExt cx="5514957" cy="3863284"/>
          </a:xfrm>
        </p:grpSpPr>
        <p:grpSp>
          <p:nvGrpSpPr>
            <p:cNvPr id="22" name="Group 21">
              <a:extLst>
                <a:ext uri="{FF2B5EF4-FFF2-40B4-BE49-F238E27FC236}">
                  <a16:creationId xmlns:a16="http://schemas.microsoft.com/office/drawing/2014/main" id="{0AC937F9-962B-C96E-E169-766D2E20D9EE}"/>
                </a:ext>
              </a:extLst>
            </p:cNvPr>
            <p:cNvGrpSpPr/>
            <p:nvPr/>
          </p:nvGrpSpPr>
          <p:grpSpPr>
            <a:xfrm>
              <a:off x="366859" y="1971488"/>
              <a:ext cx="5446864" cy="3765904"/>
              <a:chOff x="3596092" y="2342191"/>
              <a:chExt cx="5446864" cy="3765904"/>
            </a:xfrm>
          </p:grpSpPr>
          <p:pic>
            <p:nvPicPr>
              <p:cNvPr id="29" name="Picture 28">
                <a:extLst>
                  <a:ext uri="{FF2B5EF4-FFF2-40B4-BE49-F238E27FC236}">
                    <a16:creationId xmlns:a16="http://schemas.microsoft.com/office/drawing/2014/main" id="{85A8403A-35F6-E68C-3EBE-426508E0B08C}"/>
                  </a:ext>
                </a:extLst>
              </p:cNvPr>
              <p:cNvPicPr>
                <a:picLocks noChangeAspect="1"/>
              </p:cNvPicPr>
              <p:nvPr/>
            </p:nvPicPr>
            <p:blipFill>
              <a:blip r:embed="rId2"/>
              <a:stretch>
                <a:fillRect/>
              </a:stretch>
            </p:blipFill>
            <p:spPr>
              <a:xfrm>
                <a:off x="3596092" y="2342191"/>
                <a:ext cx="5446864" cy="3765904"/>
              </a:xfrm>
              <a:prstGeom prst="rect">
                <a:avLst/>
              </a:prstGeom>
            </p:spPr>
          </p:pic>
          <p:sp>
            <p:nvSpPr>
              <p:cNvPr id="30" name="Rectangle 29">
                <a:extLst>
                  <a:ext uri="{FF2B5EF4-FFF2-40B4-BE49-F238E27FC236}">
                    <a16:creationId xmlns:a16="http://schemas.microsoft.com/office/drawing/2014/main" id="{CC77F87F-F602-90BB-A062-5E36EB7AA67B}"/>
                  </a:ext>
                </a:extLst>
              </p:cNvPr>
              <p:cNvSpPr/>
              <p:nvPr/>
            </p:nvSpPr>
            <p:spPr>
              <a:xfrm>
                <a:off x="7430530" y="2693774"/>
                <a:ext cx="1334529" cy="120272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nvGrpSpPr>
            <p:cNvPr id="7" name="Group 6">
              <a:extLst>
                <a:ext uri="{FF2B5EF4-FFF2-40B4-BE49-F238E27FC236}">
                  <a16:creationId xmlns:a16="http://schemas.microsoft.com/office/drawing/2014/main" id="{C785E75A-1EBA-F9C9-5D30-A9C1CA10C2CD}"/>
                </a:ext>
              </a:extLst>
            </p:cNvPr>
            <p:cNvGrpSpPr/>
            <p:nvPr/>
          </p:nvGrpSpPr>
          <p:grpSpPr>
            <a:xfrm>
              <a:off x="411892" y="1874108"/>
              <a:ext cx="5469924" cy="3785286"/>
              <a:chOff x="362465" y="1956487"/>
              <a:chExt cx="5469924" cy="3785286"/>
            </a:xfrm>
          </p:grpSpPr>
          <p:sp>
            <p:nvSpPr>
              <p:cNvPr id="35" name="Rectangle 34">
                <a:extLst>
                  <a:ext uri="{FF2B5EF4-FFF2-40B4-BE49-F238E27FC236}">
                    <a16:creationId xmlns:a16="http://schemas.microsoft.com/office/drawing/2014/main" id="{10B0DC96-D5DC-66FC-4442-BC3749077B0B}"/>
                  </a:ext>
                </a:extLst>
              </p:cNvPr>
              <p:cNvSpPr/>
              <p:nvPr/>
            </p:nvSpPr>
            <p:spPr>
              <a:xfrm>
                <a:off x="2475471" y="2401330"/>
                <a:ext cx="1346886" cy="128098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6" name="Rectangle 35">
                <a:extLst>
                  <a:ext uri="{FF2B5EF4-FFF2-40B4-BE49-F238E27FC236}">
                    <a16:creationId xmlns:a16="http://schemas.microsoft.com/office/drawing/2014/main" id="{F5CAEB44-B10E-F2B2-AAB7-66A55E701953}"/>
                  </a:ext>
                </a:extLst>
              </p:cNvPr>
              <p:cNvSpPr/>
              <p:nvPr/>
            </p:nvSpPr>
            <p:spPr>
              <a:xfrm>
                <a:off x="799070" y="2438400"/>
                <a:ext cx="1334529" cy="1202724"/>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3" name="Rectangle 42">
                <a:extLst>
                  <a:ext uri="{FF2B5EF4-FFF2-40B4-BE49-F238E27FC236}">
                    <a16:creationId xmlns:a16="http://schemas.microsoft.com/office/drawing/2014/main" id="{64464768-DBEE-8970-31E9-9F2C96363825}"/>
                  </a:ext>
                </a:extLst>
              </p:cNvPr>
              <p:cNvSpPr/>
              <p:nvPr/>
            </p:nvSpPr>
            <p:spPr>
              <a:xfrm>
                <a:off x="362465" y="1956487"/>
                <a:ext cx="5469924" cy="3785286"/>
              </a:xfrm>
              <a:prstGeom prst="rect">
                <a:avLst/>
              </a:prstGeom>
              <a:noFill/>
              <a:ln w="57150">
                <a:solidFill>
                  <a:srgbClr val="0070C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grpSp>
        <p:nvGrpSpPr>
          <p:cNvPr id="10" name="Group 9">
            <a:extLst>
              <a:ext uri="{FF2B5EF4-FFF2-40B4-BE49-F238E27FC236}">
                <a16:creationId xmlns:a16="http://schemas.microsoft.com/office/drawing/2014/main" id="{1BADA149-744F-55D8-AD51-1F13EEA2CE56}"/>
              </a:ext>
            </a:extLst>
          </p:cNvPr>
          <p:cNvGrpSpPr/>
          <p:nvPr/>
        </p:nvGrpSpPr>
        <p:grpSpPr>
          <a:xfrm>
            <a:off x="6067355" y="2639963"/>
            <a:ext cx="6017553" cy="3752450"/>
            <a:chOff x="5820220" y="1840893"/>
            <a:chExt cx="6017553" cy="3752450"/>
          </a:xfrm>
        </p:grpSpPr>
        <p:grpSp>
          <p:nvGrpSpPr>
            <p:cNvPr id="15" name="Group 14">
              <a:extLst>
                <a:ext uri="{FF2B5EF4-FFF2-40B4-BE49-F238E27FC236}">
                  <a16:creationId xmlns:a16="http://schemas.microsoft.com/office/drawing/2014/main" id="{A1078378-42E5-F16F-B6F5-719C7ADC10DB}"/>
                </a:ext>
              </a:extLst>
            </p:cNvPr>
            <p:cNvGrpSpPr/>
            <p:nvPr/>
          </p:nvGrpSpPr>
          <p:grpSpPr>
            <a:xfrm>
              <a:off x="5871610" y="1840893"/>
              <a:ext cx="4778327" cy="3752450"/>
              <a:chOff x="3522513" y="2192055"/>
              <a:chExt cx="4778327" cy="3752450"/>
            </a:xfrm>
          </p:grpSpPr>
          <p:pic>
            <p:nvPicPr>
              <p:cNvPr id="18" name="Picture 17">
                <a:extLst>
                  <a:ext uri="{FF2B5EF4-FFF2-40B4-BE49-F238E27FC236}">
                    <a16:creationId xmlns:a16="http://schemas.microsoft.com/office/drawing/2014/main" id="{FFC67B77-5754-116D-42CC-9DFCF6194611}"/>
                  </a:ext>
                </a:extLst>
              </p:cNvPr>
              <p:cNvPicPr>
                <a:picLocks noChangeAspect="1"/>
              </p:cNvPicPr>
              <p:nvPr/>
            </p:nvPicPr>
            <p:blipFill>
              <a:blip r:embed="rId3"/>
              <a:stretch>
                <a:fillRect/>
              </a:stretch>
            </p:blipFill>
            <p:spPr>
              <a:xfrm>
                <a:off x="3522513" y="2192055"/>
                <a:ext cx="4778327" cy="3138704"/>
              </a:xfrm>
              <a:prstGeom prst="rect">
                <a:avLst/>
              </a:prstGeom>
            </p:spPr>
          </p:pic>
          <p:sp>
            <p:nvSpPr>
              <p:cNvPr id="20" name="TextBox 19">
                <a:extLst>
                  <a:ext uri="{FF2B5EF4-FFF2-40B4-BE49-F238E27FC236}">
                    <a16:creationId xmlns:a16="http://schemas.microsoft.com/office/drawing/2014/main" id="{5982755C-EBDA-6776-807F-9E7646FE03EA}"/>
                  </a:ext>
                </a:extLst>
              </p:cNvPr>
              <p:cNvSpPr txBox="1"/>
              <p:nvPr/>
            </p:nvSpPr>
            <p:spPr>
              <a:xfrm>
                <a:off x="3847334" y="5298174"/>
                <a:ext cx="2749861" cy="646331"/>
              </a:xfrm>
              <a:prstGeom prst="rect">
                <a:avLst/>
              </a:prstGeom>
              <a:noFill/>
            </p:spPr>
            <p:txBody>
              <a:bodyPr wrap="square">
                <a:spAutoFit/>
              </a:bodyPr>
              <a:lstStyle/>
              <a:p>
                <a:r>
                  <a:rPr lang="en-US" dirty="0"/>
                  <a:t>Resource Manager: have access to all resources</a:t>
                </a:r>
              </a:p>
            </p:txBody>
          </p:sp>
        </p:grpSp>
        <p:grpSp>
          <p:nvGrpSpPr>
            <p:cNvPr id="8" name="Group 7">
              <a:extLst>
                <a:ext uri="{FF2B5EF4-FFF2-40B4-BE49-F238E27FC236}">
                  <a16:creationId xmlns:a16="http://schemas.microsoft.com/office/drawing/2014/main" id="{834D7E84-2038-E013-70C1-7A2616A02EDC}"/>
                </a:ext>
              </a:extLst>
            </p:cNvPr>
            <p:cNvGrpSpPr/>
            <p:nvPr/>
          </p:nvGrpSpPr>
          <p:grpSpPr>
            <a:xfrm>
              <a:off x="5820220" y="2405448"/>
              <a:ext cx="6017553" cy="3089190"/>
              <a:chOff x="5820220" y="2405448"/>
              <a:chExt cx="6017553" cy="3089190"/>
            </a:xfrm>
          </p:grpSpPr>
          <p:pic>
            <p:nvPicPr>
              <p:cNvPr id="34" name="Picture 33">
                <a:extLst>
                  <a:ext uri="{FF2B5EF4-FFF2-40B4-BE49-F238E27FC236}">
                    <a16:creationId xmlns:a16="http://schemas.microsoft.com/office/drawing/2014/main" id="{EDEB9F41-7106-1569-C5E5-EAB55F161205}"/>
                  </a:ext>
                </a:extLst>
              </p:cNvPr>
              <p:cNvPicPr>
                <a:picLocks noChangeAspect="1"/>
              </p:cNvPicPr>
              <p:nvPr/>
            </p:nvPicPr>
            <p:blipFill>
              <a:blip r:embed="rId4"/>
              <a:stretch>
                <a:fillRect/>
              </a:stretch>
            </p:blipFill>
            <p:spPr>
              <a:xfrm>
                <a:off x="10104673" y="4402548"/>
                <a:ext cx="1733100" cy="1092090"/>
              </a:xfrm>
              <a:prstGeom prst="rect">
                <a:avLst/>
              </a:prstGeom>
            </p:spPr>
          </p:pic>
          <p:sp>
            <p:nvSpPr>
              <p:cNvPr id="37" name="Rectangle 36">
                <a:extLst>
                  <a:ext uri="{FF2B5EF4-FFF2-40B4-BE49-F238E27FC236}">
                    <a16:creationId xmlns:a16="http://schemas.microsoft.com/office/drawing/2014/main" id="{1D57873C-5F53-0A36-02DF-B42390707BEE}"/>
                  </a:ext>
                </a:extLst>
              </p:cNvPr>
              <p:cNvSpPr/>
              <p:nvPr/>
            </p:nvSpPr>
            <p:spPr>
              <a:xfrm>
                <a:off x="8954529" y="2405448"/>
                <a:ext cx="659027" cy="955590"/>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38" name="Rectangle 37">
                <a:extLst>
                  <a:ext uri="{FF2B5EF4-FFF2-40B4-BE49-F238E27FC236}">
                    <a16:creationId xmlns:a16="http://schemas.microsoft.com/office/drawing/2014/main" id="{EB3A6086-3DAA-A7EA-59BF-4C4F38D35B87}"/>
                  </a:ext>
                </a:extLst>
              </p:cNvPr>
              <p:cNvSpPr/>
              <p:nvPr/>
            </p:nvSpPr>
            <p:spPr>
              <a:xfrm>
                <a:off x="9325236" y="3492843"/>
                <a:ext cx="576646" cy="1326292"/>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1" name="Rectangle 40">
                <a:extLst>
                  <a:ext uri="{FF2B5EF4-FFF2-40B4-BE49-F238E27FC236}">
                    <a16:creationId xmlns:a16="http://schemas.microsoft.com/office/drawing/2014/main" id="{4BB453D5-CC8A-7695-3EC0-040D656C202B}"/>
                  </a:ext>
                </a:extLst>
              </p:cNvPr>
              <p:cNvSpPr/>
              <p:nvPr/>
            </p:nvSpPr>
            <p:spPr>
              <a:xfrm>
                <a:off x="5820220" y="3431061"/>
                <a:ext cx="860666" cy="1330410"/>
              </a:xfrm>
              <a:prstGeom prst="rect">
                <a:avLst/>
              </a:prstGeom>
              <a:noFill/>
              <a:ln w="57150">
                <a:solidFill>
                  <a:schemeClr val="accent1"/>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44" name="Rectangle 43">
                <a:extLst>
                  <a:ext uri="{FF2B5EF4-FFF2-40B4-BE49-F238E27FC236}">
                    <a16:creationId xmlns:a16="http://schemas.microsoft.com/office/drawing/2014/main" id="{3C1BC577-E434-B324-86F5-883E6C688D4F}"/>
                  </a:ext>
                </a:extLst>
              </p:cNvPr>
              <p:cNvSpPr/>
              <p:nvPr/>
            </p:nvSpPr>
            <p:spPr>
              <a:xfrm>
                <a:off x="6689124" y="2471352"/>
                <a:ext cx="2166552" cy="2438400"/>
              </a:xfrm>
              <a:prstGeom prst="rect">
                <a:avLst/>
              </a:prstGeom>
              <a:noFill/>
              <a:ln w="57150">
                <a:solidFill>
                  <a:srgbClr val="0070C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grpSp>
      <p:sp>
        <p:nvSpPr>
          <p:cNvPr id="45" name="TextBox 44">
            <a:extLst>
              <a:ext uri="{FF2B5EF4-FFF2-40B4-BE49-F238E27FC236}">
                <a16:creationId xmlns:a16="http://schemas.microsoft.com/office/drawing/2014/main" id="{9C15FE75-D15D-0930-84BF-4634072E9FEF}"/>
              </a:ext>
            </a:extLst>
          </p:cNvPr>
          <p:cNvSpPr txBox="1"/>
          <p:nvPr/>
        </p:nvSpPr>
        <p:spPr>
          <a:xfrm>
            <a:off x="5898292" y="1983427"/>
            <a:ext cx="6071285" cy="400110"/>
          </a:xfrm>
          <a:prstGeom prst="rect">
            <a:avLst/>
          </a:prstGeom>
          <a:noFill/>
        </p:spPr>
        <p:txBody>
          <a:bodyPr wrap="square">
            <a:spAutoFit/>
          </a:bodyPr>
          <a:lstStyle/>
          <a:p>
            <a:r>
              <a:rPr lang="en-US" sz="2000" b="1" dirty="0">
                <a:solidFill>
                  <a:srgbClr val="0070C0"/>
                </a:solidFill>
              </a:rPr>
              <a:t>Pathway</a:t>
            </a:r>
            <a:r>
              <a:rPr lang="en-US" sz="2000" b="1" dirty="0"/>
              <a:t>: </a:t>
            </a:r>
            <a:r>
              <a:rPr lang="en-US" sz="2000" dirty="0"/>
              <a:t>Design for </a:t>
            </a:r>
            <a:r>
              <a:rPr lang="en-US" sz="2000" b="1" dirty="0">
                <a:solidFill>
                  <a:srgbClr val="C00000"/>
                </a:solidFill>
              </a:rPr>
              <a:t>data center</a:t>
            </a:r>
          </a:p>
        </p:txBody>
      </p:sp>
      <p:cxnSp>
        <p:nvCxnSpPr>
          <p:cNvPr id="3" name="Straight Arrow Connector 2">
            <a:extLst>
              <a:ext uri="{FF2B5EF4-FFF2-40B4-BE49-F238E27FC236}">
                <a16:creationId xmlns:a16="http://schemas.microsoft.com/office/drawing/2014/main" id="{114A31F2-3276-D12A-56DF-1D5B780E3EE3}"/>
              </a:ext>
            </a:extLst>
          </p:cNvPr>
          <p:cNvCxnSpPr/>
          <p:nvPr/>
        </p:nvCxnSpPr>
        <p:spPr>
          <a:xfrm>
            <a:off x="5478161" y="2916194"/>
            <a:ext cx="3814119" cy="1029730"/>
          </a:xfrm>
          <a:prstGeom prst="straightConnector1">
            <a:avLst/>
          </a:prstGeom>
          <a:ln w="57150">
            <a:solidFill>
              <a:srgbClr val="339933"/>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791DA3EE-E1CD-8E2F-F6DA-1C78A2F6F22D}"/>
              </a:ext>
            </a:extLst>
          </p:cNvPr>
          <p:cNvCxnSpPr>
            <a:cxnSpLocks/>
          </p:cNvCxnSpPr>
          <p:nvPr/>
        </p:nvCxnSpPr>
        <p:spPr>
          <a:xfrm>
            <a:off x="5725297" y="3731741"/>
            <a:ext cx="1219200" cy="378940"/>
          </a:xfrm>
          <a:prstGeom prst="straightConnector1">
            <a:avLst/>
          </a:prstGeom>
          <a:ln w="57150">
            <a:solidFill>
              <a:srgbClr val="0070C0"/>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1" name="Arrow: Down 50">
            <a:extLst>
              <a:ext uri="{FF2B5EF4-FFF2-40B4-BE49-F238E27FC236}">
                <a16:creationId xmlns:a16="http://schemas.microsoft.com/office/drawing/2014/main" id="{2D428A92-B096-EC2A-AD54-4FA71F1735DD}"/>
              </a:ext>
            </a:extLst>
          </p:cNvPr>
          <p:cNvSpPr/>
          <p:nvPr/>
        </p:nvSpPr>
        <p:spPr>
          <a:xfrm rot="8309661">
            <a:off x="6639532" y="5505268"/>
            <a:ext cx="272374" cy="390022"/>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2" name="Arrow: Down 51">
            <a:extLst>
              <a:ext uri="{FF2B5EF4-FFF2-40B4-BE49-F238E27FC236}">
                <a16:creationId xmlns:a16="http://schemas.microsoft.com/office/drawing/2014/main" id="{4AECBBDA-AB8E-22CB-A510-5F209BE1952C}"/>
              </a:ext>
            </a:extLst>
          </p:cNvPr>
          <p:cNvSpPr/>
          <p:nvPr/>
        </p:nvSpPr>
        <p:spPr>
          <a:xfrm rot="12205086">
            <a:off x="2013286" y="5139808"/>
            <a:ext cx="244889" cy="596146"/>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53" name="TextBox 52">
            <a:extLst>
              <a:ext uri="{FF2B5EF4-FFF2-40B4-BE49-F238E27FC236}">
                <a16:creationId xmlns:a16="http://schemas.microsoft.com/office/drawing/2014/main" id="{13FDD528-1C0E-C554-2704-A3C1349DC81B}"/>
              </a:ext>
            </a:extLst>
          </p:cNvPr>
          <p:cNvSpPr txBox="1"/>
          <p:nvPr/>
        </p:nvSpPr>
        <p:spPr>
          <a:xfrm>
            <a:off x="565871" y="5593682"/>
            <a:ext cx="2094952" cy="646331"/>
          </a:xfrm>
          <a:prstGeom prst="rect">
            <a:avLst/>
          </a:prstGeom>
          <a:noFill/>
        </p:spPr>
        <p:txBody>
          <a:bodyPr wrap="square">
            <a:spAutoFit/>
          </a:bodyPr>
          <a:lstStyle/>
          <a:p>
            <a:r>
              <a:rPr lang="en-US" dirty="0"/>
              <a:t>Only have access to certain resources</a:t>
            </a:r>
          </a:p>
        </p:txBody>
      </p:sp>
      <p:sp>
        <p:nvSpPr>
          <p:cNvPr id="54" name="TextBox 53">
            <a:extLst>
              <a:ext uri="{FF2B5EF4-FFF2-40B4-BE49-F238E27FC236}">
                <a16:creationId xmlns:a16="http://schemas.microsoft.com/office/drawing/2014/main" id="{47B3713C-34C8-9667-5730-28A40ED8AFC7}"/>
              </a:ext>
            </a:extLst>
          </p:cNvPr>
          <p:cNvSpPr txBox="1"/>
          <p:nvPr/>
        </p:nvSpPr>
        <p:spPr>
          <a:xfrm>
            <a:off x="2117125" y="4613875"/>
            <a:ext cx="1993555" cy="276999"/>
          </a:xfrm>
          <a:prstGeom prst="rect">
            <a:avLst/>
          </a:prstGeom>
          <a:noFill/>
        </p:spPr>
        <p:txBody>
          <a:bodyPr wrap="square">
            <a:spAutoFit/>
          </a:bodyPr>
          <a:lstStyle/>
          <a:p>
            <a:r>
              <a:rPr lang="en-US" sz="1200" dirty="0">
                <a:highlight>
                  <a:srgbClr val="C0C0C0"/>
                </a:highlight>
              </a:rPr>
              <a:t>Global Control Store (GCS)</a:t>
            </a:r>
          </a:p>
        </p:txBody>
      </p:sp>
      <p:graphicFrame>
        <p:nvGraphicFramePr>
          <p:cNvPr id="31" name="Diagram 30">
            <a:extLst>
              <a:ext uri="{FF2B5EF4-FFF2-40B4-BE49-F238E27FC236}">
                <a16:creationId xmlns:a16="http://schemas.microsoft.com/office/drawing/2014/main" id="{34D8BCF3-EE69-6C85-E681-D71FD017889B}"/>
              </a:ext>
            </a:extLst>
          </p:cNvPr>
          <p:cNvGraphicFramePr/>
          <p:nvPr>
            <p:extLst>
              <p:ext uri="{D42A27DB-BD31-4B8C-83A1-F6EECF244321}">
                <p14:modId xmlns:p14="http://schemas.microsoft.com/office/powerpoint/2010/main" val="2056806392"/>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26257641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Object </a:t>
            </a:r>
            <a:r>
              <a:rPr lang="en-US" sz="2400" b="1" dirty="0">
                <a:solidFill>
                  <a:srgbClr val="0070C0"/>
                </a:solidFill>
              </a:rPr>
              <a:t>[3]</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15</a:t>
            </a:fld>
            <a:endParaRPr lang="en-US" dirty="0"/>
          </a:p>
        </p:txBody>
      </p:sp>
      <p:sp>
        <p:nvSpPr>
          <p:cNvPr id="25" name="TextBox 24">
            <a:extLst>
              <a:ext uri="{FF2B5EF4-FFF2-40B4-BE49-F238E27FC236}">
                <a16:creationId xmlns:a16="http://schemas.microsoft.com/office/drawing/2014/main" id="{7D08229B-6C3F-CF27-0AC0-028E32502509}"/>
              </a:ext>
            </a:extLst>
          </p:cNvPr>
          <p:cNvSpPr txBox="1"/>
          <p:nvPr/>
        </p:nvSpPr>
        <p:spPr>
          <a:xfrm>
            <a:off x="5640161" y="6431003"/>
            <a:ext cx="3512077" cy="246221"/>
          </a:xfrm>
          <a:prstGeom prst="rect">
            <a:avLst/>
          </a:prstGeom>
          <a:noFill/>
        </p:spPr>
        <p:txBody>
          <a:bodyPr wrap="square">
            <a:spAutoFit/>
          </a:bodyPr>
          <a:lstStyle/>
          <a:p>
            <a:r>
              <a:rPr lang="en-US" sz="1000" dirty="0">
                <a:solidFill>
                  <a:schemeClr val="bg1"/>
                </a:solidFill>
              </a:rPr>
              <a:t>[3] https://docs.ray.io/en/master/ray-core/objects.html</a:t>
            </a:r>
          </a:p>
        </p:txBody>
      </p:sp>
      <p:grpSp>
        <p:nvGrpSpPr>
          <p:cNvPr id="6" name="Group 5">
            <a:extLst>
              <a:ext uri="{FF2B5EF4-FFF2-40B4-BE49-F238E27FC236}">
                <a16:creationId xmlns:a16="http://schemas.microsoft.com/office/drawing/2014/main" id="{8E7A42A6-FAE2-5D3E-11FC-EC63F6A3274E}"/>
              </a:ext>
            </a:extLst>
          </p:cNvPr>
          <p:cNvGrpSpPr/>
          <p:nvPr/>
        </p:nvGrpSpPr>
        <p:grpSpPr>
          <a:xfrm>
            <a:off x="8073974" y="2144276"/>
            <a:ext cx="3396293" cy="2482800"/>
            <a:chOff x="7975120" y="1987757"/>
            <a:chExt cx="3396293" cy="2482800"/>
          </a:xfrm>
        </p:grpSpPr>
        <p:pic>
          <p:nvPicPr>
            <p:cNvPr id="10" name="Picture 9">
              <a:extLst>
                <a:ext uri="{FF2B5EF4-FFF2-40B4-BE49-F238E27FC236}">
                  <a16:creationId xmlns:a16="http://schemas.microsoft.com/office/drawing/2014/main" id="{864DA1C7-32C8-E56B-12A3-03C7C837F1DF}"/>
                </a:ext>
              </a:extLst>
            </p:cNvPr>
            <p:cNvPicPr>
              <a:picLocks noChangeAspect="1"/>
            </p:cNvPicPr>
            <p:nvPr/>
          </p:nvPicPr>
          <p:blipFill>
            <a:blip r:embed="rId2"/>
            <a:stretch>
              <a:fillRect/>
            </a:stretch>
          </p:blipFill>
          <p:spPr>
            <a:xfrm>
              <a:off x="7980513" y="2540299"/>
              <a:ext cx="3390900" cy="1466850"/>
            </a:xfrm>
            <a:prstGeom prst="rect">
              <a:avLst/>
            </a:prstGeom>
          </p:spPr>
        </p:pic>
        <p:sp>
          <p:nvSpPr>
            <p:cNvPr id="27" name="TextBox 26">
              <a:extLst>
                <a:ext uri="{FF2B5EF4-FFF2-40B4-BE49-F238E27FC236}">
                  <a16:creationId xmlns:a16="http://schemas.microsoft.com/office/drawing/2014/main" id="{1763679C-4649-3299-DDA9-280DC0D1CDBA}"/>
                </a:ext>
              </a:extLst>
            </p:cNvPr>
            <p:cNvSpPr txBox="1"/>
            <p:nvPr/>
          </p:nvSpPr>
          <p:spPr>
            <a:xfrm>
              <a:off x="10324381" y="3336353"/>
              <a:ext cx="1002102" cy="369332"/>
            </a:xfrm>
            <a:prstGeom prst="rect">
              <a:avLst/>
            </a:prstGeom>
            <a:noFill/>
          </p:spPr>
          <p:txBody>
            <a:bodyPr wrap="square">
              <a:spAutoFit/>
            </a:bodyPr>
            <a:lstStyle/>
            <a:p>
              <a:r>
                <a:rPr lang="en-US" b="1" dirty="0">
                  <a:solidFill>
                    <a:srgbClr val="0070C0"/>
                  </a:solidFill>
                </a:rPr>
                <a:t>Object</a:t>
              </a:r>
            </a:p>
          </p:txBody>
        </p:sp>
        <p:sp>
          <p:nvSpPr>
            <p:cNvPr id="28" name="TextBox 27">
              <a:extLst>
                <a:ext uri="{FF2B5EF4-FFF2-40B4-BE49-F238E27FC236}">
                  <a16:creationId xmlns:a16="http://schemas.microsoft.com/office/drawing/2014/main" id="{D8B5DE01-6940-13D5-A359-3DBE8B8CC753}"/>
                </a:ext>
              </a:extLst>
            </p:cNvPr>
            <p:cNvSpPr txBox="1"/>
            <p:nvPr/>
          </p:nvSpPr>
          <p:spPr>
            <a:xfrm>
              <a:off x="8000997" y="4101225"/>
              <a:ext cx="2807045" cy="369332"/>
            </a:xfrm>
            <a:prstGeom prst="rect">
              <a:avLst/>
            </a:prstGeom>
            <a:noFill/>
          </p:spPr>
          <p:txBody>
            <a:bodyPr wrap="square">
              <a:spAutoFit/>
            </a:bodyPr>
            <a:lstStyle/>
            <a:p>
              <a:r>
                <a:rPr lang="en-US" b="1" dirty="0">
                  <a:solidFill>
                    <a:srgbClr val="0070C0"/>
                  </a:solidFill>
                </a:rPr>
                <a:t>Object ref</a:t>
              </a:r>
              <a:r>
                <a:rPr lang="en-US" dirty="0">
                  <a:solidFill>
                    <a:srgbClr val="0070C0"/>
                  </a:solidFill>
                </a:rPr>
                <a:t> (as in reference)</a:t>
              </a:r>
              <a:endParaRPr lang="en-US" b="1" dirty="0">
                <a:solidFill>
                  <a:srgbClr val="C00000"/>
                </a:solidFill>
              </a:endParaRPr>
            </a:p>
          </p:txBody>
        </p:sp>
        <p:cxnSp>
          <p:nvCxnSpPr>
            <p:cNvPr id="13" name="Straight Arrow Connector 12">
              <a:extLst>
                <a:ext uri="{FF2B5EF4-FFF2-40B4-BE49-F238E27FC236}">
                  <a16:creationId xmlns:a16="http://schemas.microsoft.com/office/drawing/2014/main" id="{3C3CD124-A604-725D-27C9-4D67864E637E}"/>
                </a:ext>
              </a:extLst>
            </p:cNvPr>
            <p:cNvCxnSpPr>
              <a:cxnSpLocks/>
              <a:stCxn id="27" idx="1"/>
            </p:cNvCxnSpPr>
            <p:nvPr/>
          </p:nvCxnSpPr>
          <p:spPr>
            <a:xfrm flipH="1">
              <a:off x="9704716" y="3521019"/>
              <a:ext cx="619665" cy="0"/>
            </a:xfrm>
            <a:prstGeom prst="straightConnector1">
              <a:avLst/>
            </a:prstGeom>
            <a:ln w="28575">
              <a:solidFill>
                <a:srgbClr val="0070C0"/>
              </a:solidFill>
              <a:tailEnd type="triangle"/>
            </a:ln>
          </p:spPr>
          <p:style>
            <a:lnRef idx="1">
              <a:schemeClr val="accent1"/>
            </a:lnRef>
            <a:fillRef idx="0">
              <a:schemeClr val="accent1"/>
            </a:fillRef>
            <a:effectRef idx="0">
              <a:schemeClr val="accent1"/>
            </a:effectRef>
            <a:fontRef idx="minor">
              <a:schemeClr val="tx1"/>
            </a:fontRef>
          </p:style>
        </p:cxnSp>
        <p:sp>
          <p:nvSpPr>
            <p:cNvPr id="15" name="Arrow: Right 14">
              <a:extLst>
                <a:ext uri="{FF2B5EF4-FFF2-40B4-BE49-F238E27FC236}">
                  <a16:creationId xmlns:a16="http://schemas.microsoft.com/office/drawing/2014/main" id="{95344C10-F33F-F23E-01A6-B94DD21838A2}"/>
                </a:ext>
              </a:extLst>
            </p:cNvPr>
            <p:cNvSpPr/>
            <p:nvPr/>
          </p:nvSpPr>
          <p:spPr>
            <a:xfrm rot="16200000">
              <a:off x="8410756" y="3916392"/>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C3E037D0-2C3E-59DA-53F4-2287CFD355C3}"/>
                </a:ext>
              </a:extLst>
            </p:cNvPr>
            <p:cNvSpPr txBox="1"/>
            <p:nvPr/>
          </p:nvSpPr>
          <p:spPr>
            <a:xfrm>
              <a:off x="7975120" y="1987757"/>
              <a:ext cx="1841739" cy="523220"/>
            </a:xfrm>
            <a:prstGeom prst="rect">
              <a:avLst/>
            </a:prstGeom>
            <a:noFill/>
          </p:spPr>
          <p:txBody>
            <a:bodyPr wrap="square">
              <a:spAutoFit/>
            </a:bodyPr>
            <a:lstStyle/>
            <a:p>
              <a:r>
                <a:rPr lang="en-US" sz="2800" b="1" dirty="0"/>
                <a:t>Example</a:t>
              </a:r>
            </a:p>
          </p:txBody>
        </p:sp>
      </p:grpSp>
      <p:grpSp>
        <p:nvGrpSpPr>
          <p:cNvPr id="3" name="Group 2">
            <a:extLst>
              <a:ext uri="{FF2B5EF4-FFF2-40B4-BE49-F238E27FC236}">
                <a16:creationId xmlns:a16="http://schemas.microsoft.com/office/drawing/2014/main" id="{6A6625BD-F4E6-8D28-7FE3-680DB1C451EE}"/>
              </a:ext>
            </a:extLst>
          </p:cNvPr>
          <p:cNvGrpSpPr/>
          <p:nvPr/>
        </p:nvGrpSpPr>
        <p:grpSpPr>
          <a:xfrm>
            <a:off x="422695" y="2126172"/>
            <a:ext cx="7417479" cy="4017801"/>
            <a:chOff x="422695" y="2126172"/>
            <a:chExt cx="7417479" cy="4017801"/>
          </a:xfrm>
        </p:grpSpPr>
        <p:grpSp>
          <p:nvGrpSpPr>
            <p:cNvPr id="8" name="Group 7">
              <a:extLst>
                <a:ext uri="{FF2B5EF4-FFF2-40B4-BE49-F238E27FC236}">
                  <a16:creationId xmlns:a16="http://schemas.microsoft.com/office/drawing/2014/main" id="{DF6288E9-C84E-4D2E-55AE-3CC50FF6211A}"/>
                </a:ext>
              </a:extLst>
            </p:cNvPr>
            <p:cNvGrpSpPr/>
            <p:nvPr/>
          </p:nvGrpSpPr>
          <p:grpSpPr>
            <a:xfrm>
              <a:off x="422695" y="2126172"/>
              <a:ext cx="7417479" cy="4017801"/>
              <a:chOff x="3053751" y="1781115"/>
              <a:chExt cx="7417479" cy="4017801"/>
            </a:xfrm>
          </p:grpSpPr>
          <p:pic>
            <p:nvPicPr>
              <p:cNvPr id="5" name="Picture 4">
                <a:extLst>
                  <a:ext uri="{FF2B5EF4-FFF2-40B4-BE49-F238E27FC236}">
                    <a16:creationId xmlns:a16="http://schemas.microsoft.com/office/drawing/2014/main" id="{5F48AA1A-8D76-2AD3-8BDC-8FB631F7D707}"/>
                  </a:ext>
                </a:extLst>
              </p:cNvPr>
              <p:cNvPicPr>
                <a:picLocks noChangeAspect="1"/>
              </p:cNvPicPr>
              <p:nvPr/>
            </p:nvPicPr>
            <p:blipFill>
              <a:blip r:embed="rId3"/>
              <a:stretch>
                <a:fillRect/>
              </a:stretch>
            </p:blipFill>
            <p:spPr>
              <a:xfrm>
                <a:off x="3053751" y="1781115"/>
                <a:ext cx="7417479" cy="4017801"/>
              </a:xfrm>
              <a:prstGeom prst="rect">
                <a:avLst/>
              </a:prstGeom>
            </p:spPr>
          </p:pic>
          <p:cxnSp>
            <p:nvCxnSpPr>
              <p:cNvPr id="7" name="Straight Connector 6">
                <a:extLst>
                  <a:ext uri="{FF2B5EF4-FFF2-40B4-BE49-F238E27FC236}">
                    <a16:creationId xmlns:a16="http://schemas.microsoft.com/office/drawing/2014/main" id="{F80BDA66-B0F7-6253-4200-3956E6BEE3E3}"/>
                  </a:ext>
                </a:extLst>
              </p:cNvPr>
              <p:cNvCxnSpPr/>
              <p:nvPr/>
            </p:nvCxnSpPr>
            <p:spPr>
              <a:xfrm>
                <a:off x="4002657" y="3148642"/>
                <a:ext cx="3804249" cy="0"/>
              </a:xfrm>
              <a:prstGeom prst="line">
                <a:avLst/>
              </a:prstGeom>
              <a:ln w="38100">
                <a:solidFill>
                  <a:srgbClr val="C00000"/>
                </a:solidFill>
              </a:ln>
            </p:spPr>
            <p:style>
              <a:lnRef idx="1">
                <a:schemeClr val="accent1"/>
              </a:lnRef>
              <a:fillRef idx="0">
                <a:schemeClr val="accent1"/>
              </a:fillRef>
              <a:effectRef idx="0">
                <a:schemeClr val="accent1"/>
              </a:effectRef>
              <a:fontRef idx="minor">
                <a:schemeClr val="tx1"/>
              </a:fontRef>
            </p:style>
          </p:cxnSp>
        </p:grpSp>
        <p:sp>
          <p:nvSpPr>
            <p:cNvPr id="16" name="TextBox 15">
              <a:extLst>
                <a:ext uri="{FF2B5EF4-FFF2-40B4-BE49-F238E27FC236}">
                  <a16:creationId xmlns:a16="http://schemas.microsoft.com/office/drawing/2014/main" id="{3552A5CD-50E1-BD9C-441C-59B0F0F59423}"/>
                </a:ext>
              </a:extLst>
            </p:cNvPr>
            <p:cNvSpPr txBox="1"/>
            <p:nvPr/>
          </p:nvSpPr>
          <p:spPr>
            <a:xfrm>
              <a:off x="461318" y="2134284"/>
              <a:ext cx="5494638" cy="461665"/>
            </a:xfrm>
            <a:prstGeom prst="rect">
              <a:avLst/>
            </a:prstGeom>
            <a:solidFill>
              <a:schemeClr val="bg1"/>
            </a:solidFill>
          </p:spPr>
          <p:txBody>
            <a:bodyPr wrap="square">
              <a:spAutoFit/>
            </a:bodyPr>
            <a:lstStyle/>
            <a:p>
              <a:r>
                <a:rPr lang="en-US" sz="2400" b="1" dirty="0"/>
                <a:t>Object: an application value. </a:t>
              </a:r>
            </a:p>
          </p:txBody>
        </p:sp>
      </p:grpSp>
      <p:graphicFrame>
        <p:nvGraphicFramePr>
          <p:cNvPr id="17" name="Diagram 16">
            <a:extLst>
              <a:ext uri="{FF2B5EF4-FFF2-40B4-BE49-F238E27FC236}">
                <a16:creationId xmlns:a16="http://schemas.microsoft.com/office/drawing/2014/main" id="{BB20FFD3-E569-2B50-4A9F-E54C3948BBA0}"/>
              </a:ext>
            </a:extLst>
          </p:cNvPr>
          <p:cNvGraphicFramePr/>
          <p:nvPr>
            <p:extLst>
              <p:ext uri="{D42A27DB-BD31-4B8C-83A1-F6EECF244321}">
                <p14:modId xmlns:p14="http://schemas.microsoft.com/office/powerpoint/2010/main" val="3255117788"/>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4877584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p:txBody>
          <a:bodyPr/>
          <a:lstStyle/>
          <a:p>
            <a:r>
              <a:rPr lang="en-US" dirty="0"/>
              <a:t>Ray: </a:t>
            </a:r>
            <a:r>
              <a:rPr lang="en-US" sz="3600" b="1" dirty="0">
                <a:solidFill>
                  <a:srgbClr val="0070C0"/>
                </a:solidFill>
              </a:rPr>
              <a:t>Object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16</a:t>
            </a:fld>
            <a:endParaRPr lang="en-US" dirty="0"/>
          </a:p>
        </p:txBody>
      </p:sp>
      <p:sp>
        <p:nvSpPr>
          <p:cNvPr id="8" name="TextBox 7">
            <a:extLst>
              <a:ext uri="{FF2B5EF4-FFF2-40B4-BE49-F238E27FC236}">
                <a16:creationId xmlns:a16="http://schemas.microsoft.com/office/drawing/2014/main" id="{AB49B5C4-B161-069C-551F-6326AA74EFAE}"/>
              </a:ext>
            </a:extLst>
          </p:cNvPr>
          <p:cNvSpPr txBox="1"/>
          <p:nvPr/>
        </p:nvSpPr>
        <p:spPr>
          <a:xfrm>
            <a:off x="9292282" y="1943300"/>
            <a:ext cx="2677142" cy="3416320"/>
          </a:xfrm>
          <a:prstGeom prst="rect">
            <a:avLst/>
          </a:prstGeom>
          <a:noFill/>
        </p:spPr>
        <p:txBody>
          <a:bodyPr wrap="square">
            <a:spAutoFit/>
          </a:bodyPr>
          <a:lstStyle/>
          <a:p>
            <a:r>
              <a:rPr lang="en-US" dirty="0"/>
              <a:t>Tasks and actors create and compute on objects (or remote objects), which can be </a:t>
            </a:r>
            <a:r>
              <a:rPr lang="en-US" dirty="0">
                <a:solidFill>
                  <a:srgbClr val="0070C0"/>
                </a:solidFill>
              </a:rPr>
              <a:t>stored anywhere in a Ray cluster</a:t>
            </a:r>
            <a:r>
              <a:rPr lang="en-US" dirty="0"/>
              <a:t>, and referred by </a:t>
            </a:r>
            <a:r>
              <a:rPr lang="en-US" dirty="0">
                <a:solidFill>
                  <a:srgbClr val="0070C0"/>
                </a:solidFill>
              </a:rPr>
              <a:t>object refs</a:t>
            </a:r>
            <a:r>
              <a:rPr lang="en-US" dirty="0"/>
              <a:t>. Remote objects are cached in Ray’s distributed shared-memory object store</a:t>
            </a:r>
          </a:p>
          <a:p>
            <a:r>
              <a:rPr lang="en-US" b="1" dirty="0">
                <a:solidFill>
                  <a:srgbClr val="0070C0"/>
                </a:solidFill>
              </a:rPr>
              <a:t>One</a:t>
            </a:r>
            <a:r>
              <a:rPr lang="en-US" dirty="0"/>
              <a:t> object store </a:t>
            </a:r>
            <a:r>
              <a:rPr lang="en-US" b="1" dirty="0">
                <a:solidFill>
                  <a:srgbClr val="0070C0"/>
                </a:solidFill>
              </a:rPr>
              <a:t>per node </a:t>
            </a:r>
            <a:r>
              <a:rPr lang="en-US" dirty="0"/>
              <a:t>in the cluster.</a:t>
            </a:r>
          </a:p>
        </p:txBody>
      </p:sp>
      <p:sp>
        <p:nvSpPr>
          <p:cNvPr id="12" name="TextBox 11">
            <a:extLst>
              <a:ext uri="{FF2B5EF4-FFF2-40B4-BE49-F238E27FC236}">
                <a16:creationId xmlns:a16="http://schemas.microsoft.com/office/drawing/2014/main" id="{B1715770-57F7-1908-7B51-BBECA0B51FD5}"/>
              </a:ext>
            </a:extLst>
          </p:cNvPr>
          <p:cNvSpPr txBox="1"/>
          <p:nvPr/>
        </p:nvSpPr>
        <p:spPr>
          <a:xfrm>
            <a:off x="626075" y="2990002"/>
            <a:ext cx="2273644" cy="2308324"/>
          </a:xfrm>
          <a:prstGeom prst="rect">
            <a:avLst/>
          </a:prstGeom>
          <a:noFill/>
        </p:spPr>
        <p:txBody>
          <a:bodyPr wrap="square">
            <a:spAutoFit/>
          </a:bodyPr>
          <a:lstStyle/>
          <a:p>
            <a:r>
              <a:rPr lang="en-US" dirty="0"/>
              <a:t>Ray makes it simpler for an application to </a:t>
            </a:r>
            <a:r>
              <a:rPr lang="en-US" b="1" dirty="0">
                <a:solidFill>
                  <a:srgbClr val="0070C0"/>
                </a:solidFill>
              </a:rPr>
              <a:t>leverage parallel and distributed execution</a:t>
            </a:r>
            <a:r>
              <a:rPr lang="en-US" b="1" dirty="0"/>
              <a:t> </a:t>
            </a:r>
            <a:r>
              <a:rPr lang="en-US" dirty="0"/>
              <a:t>and </a:t>
            </a:r>
            <a:r>
              <a:rPr lang="en-US" b="1" dirty="0">
                <a:solidFill>
                  <a:srgbClr val="0070C0"/>
                </a:solidFill>
              </a:rPr>
              <a:t>distributed memory sharing </a:t>
            </a:r>
            <a:r>
              <a:rPr lang="en-US" dirty="0"/>
              <a:t>(via a </a:t>
            </a:r>
            <a:r>
              <a:rPr lang="en-US" b="1" dirty="0">
                <a:solidFill>
                  <a:srgbClr val="0070C0"/>
                </a:solidFill>
              </a:rPr>
              <a:t>shared memory object store</a:t>
            </a:r>
            <a:r>
              <a:rPr lang="en-US" dirty="0"/>
              <a:t>).</a:t>
            </a:r>
          </a:p>
        </p:txBody>
      </p:sp>
      <p:grpSp>
        <p:nvGrpSpPr>
          <p:cNvPr id="7" name="Group 6">
            <a:extLst>
              <a:ext uri="{FF2B5EF4-FFF2-40B4-BE49-F238E27FC236}">
                <a16:creationId xmlns:a16="http://schemas.microsoft.com/office/drawing/2014/main" id="{3EC6EC60-D7EC-E4B5-AFFB-D94B744E5270}"/>
              </a:ext>
            </a:extLst>
          </p:cNvPr>
          <p:cNvGrpSpPr/>
          <p:nvPr/>
        </p:nvGrpSpPr>
        <p:grpSpPr>
          <a:xfrm>
            <a:off x="2372496" y="1996618"/>
            <a:ext cx="6895072" cy="3523793"/>
            <a:chOff x="2372496" y="1996618"/>
            <a:chExt cx="6895072" cy="3523793"/>
          </a:xfrm>
        </p:grpSpPr>
        <p:pic>
          <p:nvPicPr>
            <p:cNvPr id="3" name="Picture 2">
              <a:extLst>
                <a:ext uri="{FF2B5EF4-FFF2-40B4-BE49-F238E27FC236}">
                  <a16:creationId xmlns:a16="http://schemas.microsoft.com/office/drawing/2014/main" id="{842A4A94-6901-3451-1381-364052536F8F}"/>
                </a:ext>
              </a:extLst>
            </p:cNvPr>
            <p:cNvPicPr>
              <a:picLocks noChangeAspect="1"/>
            </p:cNvPicPr>
            <p:nvPr/>
          </p:nvPicPr>
          <p:blipFill>
            <a:blip r:embed="rId2"/>
            <a:stretch>
              <a:fillRect/>
            </a:stretch>
          </p:blipFill>
          <p:spPr>
            <a:xfrm>
              <a:off x="2926234" y="1996618"/>
              <a:ext cx="5944115" cy="3523793"/>
            </a:xfrm>
            <a:prstGeom prst="rect">
              <a:avLst/>
            </a:prstGeom>
          </p:spPr>
        </p:pic>
        <p:sp>
          <p:nvSpPr>
            <p:cNvPr id="11" name="Rectangle 10">
              <a:extLst>
                <a:ext uri="{FF2B5EF4-FFF2-40B4-BE49-F238E27FC236}">
                  <a16:creationId xmlns:a16="http://schemas.microsoft.com/office/drawing/2014/main" id="{BEB4484B-2781-25C3-23D3-5A78CD488DBA}"/>
                </a:ext>
              </a:extLst>
            </p:cNvPr>
            <p:cNvSpPr/>
            <p:nvPr/>
          </p:nvSpPr>
          <p:spPr>
            <a:xfrm>
              <a:off x="3072362" y="4135395"/>
              <a:ext cx="5659746" cy="461319"/>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Arrow: Down 12">
              <a:extLst>
                <a:ext uri="{FF2B5EF4-FFF2-40B4-BE49-F238E27FC236}">
                  <a16:creationId xmlns:a16="http://schemas.microsoft.com/office/drawing/2014/main" id="{951050FF-7DC0-59D8-2A6F-2D6BDEF34EE2}"/>
                </a:ext>
              </a:extLst>
            </p:cNvPr>
            <p:cNvSpPr/>
            <p:nvPr/>
          </p:nvSpPr>
          <p:spPr>
            <a:xfrm rot="16200000">
              <a:off x="2552729" y="4008360"/>
              <a:ext cx="169223"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4" name="Arrow: Down 13">
              <a:extLst>
                <a:ext uri="{FF2B5EF4-FFF2-40B4-BE49-F238E27FC236}">
                  <a16:creationId xmlns:a16="http://schemas.microsoft.com/office/drawing/2014/main" id="{9A38C5DA-90F2-E55F-DA7A-EAF4573BEC63}"/>
                </a:ext>
              </a:extLst>
            </p:cNvPr>
            <p:cNvSpPr/>
            <p:nvPr/>
          </p:nvSpPr>
          <p:spPr>
            <a:xfrm rot="5400000">
              <a:off x="8937879" y="4143460"/>
              <a:ext cx="173344" cy="486034"/>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pSp>
      <p:sp>
        <p:nvSpPr>
          <p:cNvPr id="15" name="TextBox 14">
            <a:extLst>
              <a:ext uri="{FF2B5EF4-FFF2-40B4-BE49-F238E27FC236}">
                <a16:creationId xmlns:a16="http://schemas.microsoft.com/office/drawing/2014/main" id="{9213FB64-E43F-2511-067F-7E9385F24EB7}"/>
              </a:ext>
            </a:extLst>
          </p:cNvPr>
          <p:cNvSpPr txBox="1"/>
          <p:nvPr/>
        </p:nvSpPr>
        <p:spPr>
          <a:xfrm>
            <a:off x="623879" y="5656597"/>
            <a:ext cx="11510456" cy="646331"/>
          </a:xfrm>
          <a:prstGeom prst="rect">
            <a:avLst/>
          </a:prstGeom>
          <a:noFill/>
        </p:spPr>
        <p:txBody>
          <a:bodyPr wrap="square">
            <a:spAutoFit/>
          </a:bodyPr>
          <a:lstStyle/>
          <a:p>
            <a:r>
              <a:rPr lang="en-US" dirty="0"/>
              <a:t>The use of </a:t>
            </a:r>
            <a:r>
              <a:rPr lang="en-US" b="1" dirty="0">
                <a:solidFill>
                  <a:srgbClr val="0070C0"/>
                </a:solidFill>
              </a:rPr>
              <a:t>distributed memory allows a process to reference an object without having the object local</a:t>
            </a:r>
            <a:r>
              <a:rPr lang="en-US" dirty="0"/>
              <a:t>, so a process can reference objects whose total size exceeds the memory capacity of a single machine. </a:t>
            </a:r>
          </a:p>
        </p:txBody>
      </p:sp>
      <p:graphicFrame>
        <p:nvGraphicFramePr>
          <p:cNvPr id="16" name="Diagram 15">
            <a:extLst>
              <a:ext uri="{FF2B5EF4-FFF2-40B4-BE49-F238E27FC236}">
                <a16:creationId xmlns:a16="http://schemas.microsoft.com/office/drawing/2014/main" id="{DB13A559-1F48-4A04-D63E-8C2395857F4E}"/>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86413239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Small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17</a:t>
            </a:fld>
            <a:endParaRPr lang="en-US" dirty="0"/>
          </a:p>
        </p:txBody>
      </p:sp>
      <p:pic>
        <p:nvPicPr>
          <p:cNvPr id="10" name="Picture 9">
            <a:extLst>
              <a:ext uri="{FF2B5EF4-FFF2-40B4-BE49-F238E27FC236}">
                <a16:creationId xmlns:a16="http://schemas.microsoft.com/office/drawing/2014/main" id="{81ABCF8C-8A97-FB25-78BA-6E50AC859667}"/>
              </a:ext>
            </a:extLst>
          </p:cNvPr>
          <p:cNvPicPr>
            <a:picLocks noChangeAspect="1"/>
          </p:cNvPicPr>
          <p:nvPr/>
        </p:nvPicPr>
        <p:blipFill>
          <a:blip r:embed="rId2"/>
          <a:stretch>
            <a:fillRect/>
          </a:stretch>
        </p:blipFill>
        <p:spPr>
          <a:xfrm>
            <a:off x="6419033" y="2196226"/>
            <a:ext cx="5534025" cy="2562225"/>
          </a:xfrm>
          <a:prstGeom prst="rect">
            <a:avLst/>
          </a:prstGeom>
        </p:spPr>
      </p:pic>
      <p:sp>
        <p:nvSpPr>
          <p:cNvPr id="12" name="TextBox 11">
            <a:extLst>
              <a:ext uri="{FF2B5EF4-FFF2-40B4-BE49-F238E27FC236}">
                <a16:creationId xmlns:a16="http://schemas.microsoft.com/office/drawing/2014/main" id="{841FC0D3-AFBC-8925-00F2-079B3A3EF66B}"/>
              </a:ext>
            </a:extLst>
          </p:cNvPr>
          <p:cNvSpPr txBox="1"/>
          <p:nvPr/>
        </p:nvSpPr>
        <p:spPr>
          <a:xfrm>
            <a:off x="6366605" y="2180931"/>
            <a:ext cx="2744446" cy="923330"/>
          </a:xfrm>
          <a:prstGeom prst="rect">
            <a:avLst/>
          </a:prstGeom>
          <a:noFill/>
        </p:spPr>
        <p:txBody>
          <a:bodyPr wrap="square">
            <a:spAutoFit/>
          </a:bodyPr>
          <a:lstStyle/>
          <a:p>
            <a:r>
              <a:rPr lang="en-US" b="1" dirty="0">
                <a:solidFill>
                  <a:srgbClr val="0070C0"/>
                </a:solidFill>
              </a:rPr>
              <a:t>Small</a:t>
            </a:r>
            <a:r>
              <a:rPr lang="en-US" dirty="0"/>
              <a:t> objects are stored in their owner’s </a:t>
            </a:r>
            <a:r>
              <a:rPr lang="en-US" b="1" dirty="0">
                <a:solidFill>
                  <a:srgbClr val="0070C0"/>
                </a:solidFill>
              </a:rPr>
              <a:t>in-process store</a:t>
            </a:r>
            <a:r>
              <a:rPr lang="en-US" dirty="0"/>
              <a:t>. </a:t>
            </a:r>
          </a:p>
        </p:txBody>
      </p:sp>
      <p:sp>
        <p:nvSpPr>
          <p:cNvPr id="14" name="TextBox 13">
            <a:extLst>
              <a:ext uri="{FF2B5EF4-FFF2-40B4-BE49-F238E27FC236}">
                <a16:creationId xmlns:a16="http://schemas.microsoft.com/office/drawing/2014/main" id="{8EAE45B7-BF1F-09C6-FFC9-39657667AB97}"/>
              </a:ext>
            </a:extLst>
          </p:cNvPr>
          <p:cNvSpPr txBox="1"/>
          <p:nvPr/>
        </p:nvSpPr>
        <p:spPr>
          <a:xfrm>
            <a:off x="9074755" y="1869237"/>
            <a:ext cx="2872597" cy="646331"/>
          </a:xfrm>
          <a:prstGeom prst="rect">
            <a:avLst/>
          </a:prstGeom>
          <a:noFill/>
        </p:spPr>
        <p:txBody>
          <a:bodyPr wrap="square">
            <a:spAutoFit/>
          </a:bodyPr>
          <a:lstStyle/>
          <a:p>
            <a:r>
              <a:rPr lang="en-US" dirty="0"/>
              <a:t>Large objects are stored in the distributed object store.</a:t>
            </a:r>
          </a:p>
        </p:txBody>
      </p:sp>
      <p:sp>
        <p:nvSpPr>
          <p:cNvPr id="11" name="TextBox 10">
            <a:extLst>
              <a:ext uri="{FF2B5EF4-FFF2-40B4-BE49-F238E27FC236}">
                <a16:creationId xmlns:a16="http://schemas.microsoft.com/office/drawing/2014/main" id="{F6236E3B-B088-0046-FDB8-4B44CB102DD2}"/>
              </a:ext>
            </a:extLst>
          </p:cNvPr>
          <p:cNvSpPr txBox="1"/>
          <p:nvPr/>
        </p:nvSpPr>
        <p:spPr>
          <a:xfrm>
            <a:off x="263611" y="1904097"/>
            <a:ext cx="6021859" cy="4524315"/>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070C0"/>
                </a:solidFill>
              </a:rPr>
              <a:t>Small</a:t>
            </a:r>
            <a:r>
              <a:rPr lang="en-US" dirty="0"/>
              <a:t> objects (default threshold is 100KB) are resolved by copying them directly from the </a:t>
            </a:r>
            <a:r>
              <a:rPr lang="en-US" dirty="0">
                <a:solidFill>
                  <a:srgbClr val="0070C0"/>
                </a:solidFill>
              </a:rPr>
              <a:t>owner’s in-process store</a:t>
            </a:r>
            <a:r>
              <a:rPr lang="en-US" dirty="0"/>
              <a:t>.</a:t>
            </a:r>
          </a:p>
          <a:p>
            <a:pPr marL="285750" indent="-285750">
              <a:buFont typeface="Arial" panose="020B0604020202020204" pitchFamily="34" charset="0"/>
              <a:buChar char="•"/>
            </a:pPr>
            <a:r>
              <a:rPr lang="en-US" dirty="0"/>
              <a:t>The value of an object can be resolved using an `ObjectRef`. The `ObjectRef` comprises two fields:</a:t>
            </a:r>
          </a:p>
          <a:p>
            <a:pPr marL="742950" lvl="1" indent="-285750">
              <a:buFont typeface="Arial" panose="020B0604020202020204" pitchFamily="34" charset="0"/>
              <a:buChar char="•"/>
            </a:pPr>
            <a:r>
              <a:rPr lang="en-US" dirty="0"/>
              <a:t>A unique 20-byte identifier, including a concatenation of the ID of the task that produced the object and the integer number of objects created by that task so far.</a:t>
            </a:r>
          </a:p>
          <a:p>
            <a:pPr marL="742950" lvl="1" indent="-285750">
              <a:buFont typeface="Arial" panose="020B0604020202020204" pitchFamily="34" charset="0"/>
              <a:buChar char="•"/>
            </a:pPr>
            <a:r>
              <a:rPr lang="en-US" dirty="0"/>
              <a:t>The address of the object’s owner (a worker process), including the worker process’s unique ID, IP address and port, and local </a:t>
            </a:r>
            <a:r>
              <a:rPr lang="en-US" dirty="0" err="1"/>
              <a:t>raylet’s</a:t>
            </a:r>
            <a:r>
              <a:rPr lang="en-US" dirty="0"/>
              <a:t> unique ID.</a:t>
            </a:r>
          </a:p>
          <a:p>
            <a:pPr marL="285750" indent="-285750">
              <a:buFont typeface="Arial" panose="020B0604020202020204" pitchFamily="34" charset="0"/>
              <a:buChar char="•"/>
            </a:pPr>
            <a:r>
              <a:rPr lang="en-US" dirty="0"/>
              <a:t>Small objects are </a:t>
            </a:r>
            <a:r>
              <a:rPr lang="en-US" dirty="0">
                <a:solidFill>
                  <a:srgbClr val="0070C0"/>
                </a:solidFill>
              </a:rPr>
              <a:t>local to the owner process</a:t>
            </a:r>
            <a:r>
              <a:rPr lang="en-US" dirty="0"/>
              <a:t>: if a borrower attempts to resolve the value, the object is promoted to shared memory, where it can be retrieved through the distributed object resolution protocol.</a:t>
            </a:r>
          </a:p>
        </p:txBody>
      </p:sp>
      <p:sp>
        <p:nvSpPr>
          <p:cNvPr id="13" name="TextBox 12">
            <a:extLst>
              <a:ext uri="{FF2B5EF4-FFF2-40B4-BE49-F238E27FC236}">
                <a16:creationId xmlns:a16="http://schemas.microsoft.com/office/drawing/2014/main" id="{54BC3CC8-2CC7-A02C-2ADF-3F8F57699023}"/>
              </a:ext>
            </a:extLst>
          </p:cNvPr>
          <p:cNvSpPr txBox="1"/>
          <p:nvPr/>
        </p:nvSpPr>
        <p:spPr>
          <a:xfrm>
            <a:off x="6334898" y="4865642"/>
            <a:ext cx="4926227" cy="1477328"/>
          </a:xfrm>
          <a:prstGeom prst="rect">
            <a:avLst/>
          </a:prstGeom>
          <a:noFill/>
        </p:spPr>
        <p:txBody>
          <a:bodyPr wrap="square">
            <a:spAutoFit/>
          </a:bodyPr>
          <a:lstStyle/>
          <a:p>
            <a:r>
              <a:rPr lang="en-US" dirty="0"/>
              <a:t>For </a:t>
            </a:r>
            <a:r>
              <a:rPr lang="en-US" dirty="0">
                <a:solidFill>
                  <a:srgbClr val="0070C0"/>
                </a:solidFill>
              </a:rPr>
              <a:t>example</a:t>
            </a:r>
            <a:r>
              <a:rPr lang="en-US" dirty="0"/>
              <a:t>, if the owner calls `</a:t>
            </a:r>
            <a:r>
              <a:rPr lang="en-US" dirty="0" err="1"/>
              <a:t>ray.get</a:t>
            </a:r>
            <a:r>
              <a:rPr lang="en-US" dirty="0"/>
              <a:t>`, the system looks up and deserializes the value from the local in-process store. If the owner submits a dependent task, it inlines the object by </a:t>
            </a:r>
            <a:r>
              <a:rPr lang="en-US" dirty="0">
                <a:solidFill>
                  <a:srgbClr val="0070C0"/>
                </a:solidFill>
              </a:rPr>
              <a:t>copying the value </a:t>
            </a:r>
            <a:r>
              <a:rPr lang="en-US" dirty="0"/>
              <a:t>directly into the task description. </a:t>
            </a:r>
          </a:p>
        </p:txBody>
      </p:sp>
      <p:sp>
        <p:nvSpPr>
          <p:cNvPr id="17" name="Rectangle 16">
            <a:extLst>
              <a:ext uri="{FF2B5EF4-FFF2-40B4-BE49-F238E27FC236}">
                <a16:creationId xmlns:a16="http://schemas.microsoft.com/office/drawing/2014/main" id="{11FADFAF-10D4-A964-F95E-01A07C9ED0FE}"/>
              </a:ext>
            </a:extLst>
          </p:cNvPr>
          <p:cNvSpPr/>
          <p:nvPr/>
        </p:nvSpPr>
        <p:spPr>
          <a:xfrm>
            <a:off x="6384325" y="4901513"/>
            <a:ext cx="4753232" cy="1441621"/>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02DE2C84-EEC1-1C61-414D-793A3E260869}"/>
              </a:ext>
            </a:extLst>
          </p:cNvPr>
          <p:cNvSpPr/>
          <p:nvPr/>
        </p:nvSpPr>
        <p:spPr>
          <a:xfrm rot="10800000">
            <a:off x="6252517" y="4626196"/>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7614DFB2-D8F6-3DE4-31AE-2E67F9B9702C}"/>
              </a:ext>
            </a:extLst>
          </p:cNvPr>
          <p:cNvSpPr/>
          <p:nvPr/>
        </p:nvSpPr>
        <p:spPr>
          <a:xfrm>
            <a:off x="6215448" y="1919417"/>
            <a:ext cx="5795319" cy="4464908"/>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21" name="Diagram 20">
            <a:extLst>
              <a:ext uri="{FF2B5EF4-FFF2-40B4-BE49-F238E27FC236}">
                <a16:creationId xmlns:a16="http://schemas.microsoft.com/office/drawing/2014/main" id="{CC95BF69-D4D1-FFE4-1A55-CAE9F194D118}"/>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2099591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Small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18</a:t>
            </a:fld>
            <a:endParaRPr lang="en-US" dirty="0"/>
          </a:p>
        </p:txBody>
      </p:sp>
      <p:pic>
        <p:nvPicPr>
          <p:cNvPr id="10" name="Picture 9">
            <a:extLst>
              <a:ext uri="{FF2B5EF4-FFF2-40B4-BE49-F238E27FC236}">
                <a16:creationId xmlns:a16="http://schemas.microsoft.com/office/drawing/2014/main" id="{81ABCF8C-8A97-FB25-78BA-6E50AC859667}"/>
              </a:ext>
            </a:extLst>
          </p:cNvPr>
          <p:cNvPicPr>
            <a:picLocks noChangeAspect="1"/>
          </p:cNvPicPr>
          <p:nvPr/>
        </p:nvPicPr>
        <p:blipFill>
          <a:blip r:embed="rId2"/>
          <a:stretch>
            <a:fillRect/>
          </a:stretch>
        </p:blipFill>
        <p:spPr>
          <a:xfrm>
            <a:off x="6344893" y="2245653"/>
            <a:ext cx="5534025" cy="2562225"/>
          </a:xfrm>
          <a:prstGeom prst="rect">
            <a:avLst/>
          </a:prstGeom>
        </p:spPr>
      </p:pic>
      <p:sp>
        <p:nvSpPr>
          <p:cNvPr id="12" name="TextBox 11">
            <a:extLst>
              <a:ext uri="{FF2B5EF4-FFF2-40B4-BE49-F238E27FC236}">
                <a16:creationId xmlns:a16="http://schemas.microsoft.com/office/drawing/2014/main" id="{841FC0D3-AFBC-8925-00F2-079B3A3EF66B}"/>
              </a:ext>
            </a:extLst>
          </p:cNvPr>
          <p:cNvSpPr txBox="1"/>
          <p:nvPr/>
        </p:nvSpPr>
        <p:spPr>
          <a:xfrm>
            <a:off x="6366605" y="2180931"/>
            <a:ext cx="2744446" cy="923330"/>
          </a:xfrm>
          <a:prstGeom prst="rect">
            <a:avLst/>
          </a:prstGeom>
          <a:noFill/>
        </p:spPr>
        <p:txBody>
          <a:bodyPr wrap="square">
            <a:spAutoFit/>
          </a:bodyPr>
          <a:lstStyle/>
          <a:p>
            <a:r>
              <a:rPr lang="en-US" b="1" dirty="0">
                <a:solidFill>
                  <a:srgbClr val="0070C0"/>
                </a:solidFill>
              </a:rPr>
              <a:t>Small</a:t>
            </a:r>
            <a:r>
              <a:rPr lang="en-US" dirty="0"/>
              <a:t> objects are stored in their owner’s </a:t>
            </a:r>
            <a:r>
              <a:rPr lang="en-US" b="1" dirty="0">
                <a:solidFill>
                  <a:srgbClr val="0070C0"/>
                </a:solidFill>
              </a:rPr>
              <a:t>in-process store</a:t>
            </a:r>
            <a:r>
              <a:rPr lang="en-US" dirty="0"/>
              <a:t>. </a:t>
            </a:r>
          </a:p>
        </p:txBody>
      </p:sp>
      <p:sp>
        <p:nvSpPr>
          <p:cNvPr id="14" name="TextBox 13">
            <a:extLst>
              <a:ext uri="{FF2B5EF4-FFF2-40B4-BE49-F238E27FC236}">
                <a16:creationId xmlns:a16="http://schemas.microsoft.com/office/drawing/2014/main" id="{8EAE45B7-BF1F-09C6-FFC9-39657667AB97}"/>
              </a:ext>
            </a:extLst>
          </p:cNvPr>
          <p:cNvSpPr txBox="1"/>
          <p:nvPr/>
        </p:nvSpPr>
        <p:spPr>
          <a:xfrm>
            <a:off x="9074755" y="1869237"/>
            <a:ext cx="2872597" cy="646331"/>
          </a:xfrm>
          <a:prstGeom prst="rect">
            <a:avLst/>
          </a:prstGeom>
          <a:noFill/>
        </p:spPr>
        <p:txBody>
          <a:bodyPr wrap="square">
            <a:spAutoFit/>
          </a:bodyPr>
          <a:lstStyle/>
          <a:p>
            <a:r>
              <a:rPr lang="en-US" dirty="0"/>
              <a:t>Large objects are stored in the distributed object store.</a:t>
            </a:r>
          </a:p>
        </p:txBody>
      </p:sp>
      <p:sp>
        <p:nvSpPr>
          <p:cNvPr id="11" name="TextBox 10">
            <a:extLst>
              <a:ext uri="{FF2B5EF4-FFF2-40B4-BE49-F238E27FC236}">
                <a16:creationId xmlns:a16="http://schemas.microsoft.com/office/drawing/2014/main" id="{F6236E3B-B088-0046-FDB8-4B44CB102DD2}"/>
              </a:ext>
            </a:extLst>
          </p:cNvPr>
          <p:cNvSpPr txBox="1"/>
          <p:nvPr/>
        </p:nvSpPr>
        <p:spPr>
          <a:xfrm>
            <a:off x="263611" y="1904097"/>
            <a:ext cx="6021859" cy="4524315"/>
          </a:xfrm>
          <a:prstGeom prst="rect">
            <a:avLst/>
          </a:prstGeom>
          <a:noFill/>
        </p:spPr>
        <p:txBody>
          <a:bodyPr wrap="square">
            <a:spAutoFit/>
          </a:bodyPr>
          <a:lstStyle/>
          <a:p>
            <a:pPr marL="285750" indent="-285750">
              <a:buFont typeface="Arial" panose="020B0604020202020204" pitchFamily="34" charset="0"/>
              <a:buChar char="•"/>
            </a:pPr>
            <a:r>
              <a:rPr lang="en-US" dirty="0">
                <a:solidFill>
                  <a:srgbClr val="0070C0"/>
                </a:solidFill>
              </a:rPr>
              <a:t>Small</a:t>
            </a:r>
            <a:r>
              <a:rPr lang="en-US" dirty="0"/>
              <a:t> objects (default threshold is 100KB) are resolved by copying them directly from the </a:t>
            </a:r>
            <a:r>
              <a:rPr lang="en-US" dirty="0">
                <a:solidFill>
                  <a:srgbClr val="0070C0"/>
                </a:solidFill>
              </a:rPr>
              <a:t>owner’s in-process store</a:t>
            </a:r>
            <a:r>
              <a:rPr lang="en-US" dirty="0"/>
              <a:t>.</a:t>
            </a:r>
          </a:p>
          <a:p>
            <a:pPr marL="285750" indent="-285750">
              <a:buFont typeface="Arial" panose="020B0604020202020204" pitchFamily="34" charset="0"/>
              <a:buChar char="•"/>
            </a:pPr>
            <a:r>
              <a:rPr lang="en-US" dirty="0"/>
              <a:t>The value of an object can be resolved using an `ObjectRef`. The `ObjectRef` comprises two fields:</a:t>
            </a:r>
          </a:p>
          <a:p>
            <a:pPr marL="742950" lvl="1" indent="-285750">
              <a:buFont typeface="Arial" panose="020B0604020202020204" pitchFamily="34" charset="0"/>
              <a:buChar char="•"/>
            </a:pPr>
            <a:r>
              <a:rPr lang="en-US" dirty="0"/>
              <a:t>A unique 20-byte identifier, including a concatenation of the ID of the task that produced the object and the integer number of objects created by that task so far.</a:t>
            </a:r>
          </a:p>
          <a:p>
            <a:pPr marL="742950" lvl="1" indent="-285750">
              <a:buFont typeface="Arial" panose="020B0604020202020204" pitchFamily="34" charset="0"/>
              <a:buChar char="•"/>
            </a:pPr>
            <a:r>
              <a:rPr lang="en-US" dirty="0"/>
              <a:t>The address of the object’s owner (a worker process), including the worker process’s unique ID, IP address and port, and local </a:t>
            </a:r>
            <a:r>
              <a:rPr lang="en-US" dirty="0" err="1"/>
              <a:t>raylet’s</a:t>
            </a:r>
            <a:r>
              <a:rPr lang="en-US" dirty="0"/>
              <a:t> unique ID.</a:t>
            </a:r>
          </a:p>
          <a:p>
            <a:pPr marL="285750" indent="-285750">
              <a:buFont typeface="Arial" panose="020B0604020202020204" pitchFamily="34" charset="0"/>
              <a:buChar char="•"/>
            </a:pPr>
            <a:r>
              <a:rPr lang="en-US" dirty="0"/>
              <a:t>Small objects are </a:t>
            </a:r>
            <a:r>
              <a:rPr lang="en-US" dirty="0">
                <a:solidFill>
                  <a:srgbClr val="0070C0"/>
                </a:solidFill>
              </a:rPr>
              <a:t>local to the owner process</a:t>
            </a:r>
            <a:r>
              <a:rPr lang="en-US" dirty="0"/>
              <a:t>: if a borrower attempts to resolve the value, the object is promoted to shared memory, where it can be retrieved through the distributed object resolution protocol.</a:t>
            </a:r>
          </a:p>
        </p:txBody>
      </p:sp>
      <p:sp>
        <p:nvSpPr>
          <p:cNvPr id="13" name="TextBox 12">
            <a:extLst>
              <a:ext uri="{FF2B5EF4-FFF2-40B4-BE49-F238E27FC236}">
                <a16:creationId xmlns:a16="http://schemas.microsoft.com/office/drawing/2014/main" id="{54BC3CC8-2CC7-A02C-2ADF-3F8F57699023}"/>
              </a:ext>
            </a:extLst>
          </p:cNvPr>
          <p:cNvSpPr txBox="1"/>
          <p:nvPr/>
        </p:nvSpPr>
        <p:spPr>
          <a:xfrm>
            <a:off x="6334898" y="4865642"/>
            <a:ext cx="4926227" cy="1477328"/>
          </a:xfrm>
          <a:prstGeom prst="rect">
            <a:avLst/>
          </a:prstGeom>
          <a:noFill/>
        </p:spPr>
        <p:txBody>
          <a:bodyPr wrap="square">
            <a:spAutoFit/>
          </a:bodyPr>
          <a:lstStyle/>
          <a:p>
            <a:r>
              <a:rPr lang="en-US" dirty="0"/>
              <a:t>For </a:t>
            </a:r>
            <a:r>
              <a:rPr lang="en-US" dirty="0">
                <a:solidFill>
                  <a:srgbClr val="0070C0"/>
                </a:solidFill>
              </a:rPr>
              <a:t>example</a:t>
            </a:r>
            <a:r>
              <a:rPr lang="en-US" dirty="0"/>
              <a:t>, if the owner calls `ray.get`, the system looks up and deserializes the value from the local in-process store. If the owner submits a dependent task, it inlines the object by </a:t>
            </a:r>
            <a:r>
              <a:rPr lang="en-US" dirty="0">
                <a:solidFill>
                  <a:srgbClr val="0070C0"/>
                </a:solidFill>
              </a:rPr>
              <a:t>copying the value </a:t>
            </a:r>
            <a:r>
              <a:rPr lang="en-US" dirty="0"/>
              <a:t>directly into the task description. </a:t>
            </a:r>
          </a:p>
        </p:txBody>
      </p:sp>
      <p:sp>
        <p:nvSpPr>
          <p:cNvPr id="15" name="Rectangle 14">
            <a:extLst>
              <a:ext uri="{FF2B5EF4-FFF2-40B4-BE49-F238E27FC236}">
                <a16:creationId xmlns:a16="http://schemas.microsoft.com/office/drawing/2014/main" id="{EF2FEF23-D927-CEA2-EDF2-4BAE908FEA42}"/>
              </a:ext>
            </a:extLst>
          </p:cNvPr>
          <p:cNvSpPr/>
          <p:nvPr/>
        </p:nvSpPr>
        <p:spPr>
          <a:xfrm>
            <a:off x="197707" y="1944130"/>
            <a:ext cx="6054811"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7" name="Rectangle 16">
            <a:extLst>
              <a:ext uri="{FF2B5EF4-FFF2-40B4-BE49-F238E27FC236}">
                <a16:creationId xmlns:a16="http://schemas.microsoft.com/office/drawing/2014/main" id="{11FADFAF-10D4-A964-F95E-01A07C9ED0FE}"/>
              </a:ext>
            </a:extLst>
          </p:cNvPr>
          <p:cNvSpPr/>
          <p:nvPr/>
        </p:nvSpPr>
        <p:spPr>
          <a:xfrm>
            <a:off x="6384325" y="4901513"/>
            <a:ext cx="4753232" cy="1441621"/>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02DE2C84-EEC1-1C61-414D-793A3E260869}"/>
              </a:ext>
            </a:extLst>
          </p:cNvPr>
          <p:cNvSpPr/>
          <p:nvPr/>
        </p:nvSpPr>
        <p:spPr>
          <a:xfrm rot="10800000">
            <a:off x="7587048" y="4617958"/>
            <a:ext cx="176457" cy="357696"/>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16" name="Diagram 15">
            <a:extLst>
              <a:ext uri="{FF2B5EF4-FFF2-40B4-BE49-F238E27FC236}">
                <a16:creationId xmlns:a16="http://schemas.microsoft.com/office/drawing/2014/main" id="{DC0ACAB6-ED0D-60FE-434F-2A8A4ECB9E7B}"/>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0" name="Rectangle 19">
            <a:extLst>
              <a:ext uri="{FF2B5EF4-FFF2-40B4-BE49-F238E27FC236}">
                <a16:creationId xmlns:a16="http://schemas.microsoft.com/office/drawing/2014/main" id="{7048BE65-3C63-B5A1-34C4-29D88CED0F52}"/>
              </a:ext>
            </a:extLst>
          </p:cNvPr>
          <p:cNvSpPr/>
          <p:nvPr/>
        </p:nvSpPr>
        <p:spPr>
          <a:xfrm>
            <a:off x="9102811" y="1940011"/>
            <a:ext cx="2821458" cy="2920313"/>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190164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Large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19</a:t>
            </a:fld>
            <a:endParaRPr lang="en-US" dirty="0"/>
          </a:p>
        </p:txBody>
      </p:sp>
      <p:sp>
        <p:nvSpPr>
          <p:cNvPr id="8" name="TextBox 7">
            <a:extLst>
              <a:ext uri="{FF2B5EF4-FFF2-40B4-BE49-F238E27FC236}">
                <a16:creationId xmlns:a16="http://schemas.microsoft.com/office/drawing/2014/main" id="{7BB7FFE5-9A92-9D2D-B8FE-B259B42D7C59}"/>
              </a:ext>
            </a:extLst>
          </p:cNvPr>
          <p:cNvSpPr txBox="1"/>
          <p:nvPr/>
        </p:nvSpPr>
        <p:spPr>
          <a:xfrm>
            <a:off x="5436973" y="2000437"/>
            <a:ext cx="6376086" cy="4247317"/>
          </a:xfrm>
          <a:prstGeom prst="rect">
            <a:avLst/>
          </a:prstGeom>
          <a:noFill/>
        </p:spPr>
        <p:txBody>
          <a:bodyPr wrap="square">
            <a:spAutoFit/>
          </a:bodyPr>
          <a:lstStyle/>
          <a:p>
            <a:pPr marL="285750" indent="-285750">
              <a:buFont typeface="Arial" panose="020B0604020202020204" pitchFamily="34" charset="0"/>
              <a:buChar char="•"/>
            </a:pPr>
            <a:r>
              <a:rPr lang="en-US" dirty="0"/>
              <a:t>Large objects must be resolved with a </a:t>
            </a:r>
            <a:r>
              <a:rPr lang="en-US" dirty="0">
                <a:solidFill>
                  <a:srgbClr val="0070C0"/>
                </a:solidFill>
              </a:rPr>
              <a:t>distributed protocol</a:t>
            </a:r>
            <a:r>
              <a:rPr lang="en-US" dirty="0"/>
              <a:t>. </a:t>
            </a:r>
          </a:p>
          <a:p>
            <a:pPr marL="285750" indent="-285750">
              <a:buFont typeface="Arial" panose="020B0604020202020204" pitchFamily="34" charset="0"/>
              <a:buChar char="•"/>
            </a:pPr>
            <a:r>
              <a:rPr lang="en-US" dirty="0">
                <a:solidFill>
                  <a:srgbClr val="0070C0"/>
                </a:solidFill>
              </a:rPr>
              <a:t>Multiple workers on the same node can reference the same copy of an object</a:t>
            </a:r>
            <a:r>
              <a:rPr lang="en-US" dirty="0"/>
              <a:t>. </a:t>
            </a:r>
            <a:endParaRPr lang="en-US" b="1" dirty="0"/>
          </a:p>
          <a:p>
            <a:pPr marL="285750" indent="-285750">
              <a:buFont typeface="Arial" panose="020B0604020202020204" pitchFamily="34" charset="0"/>
              <a:buChar char="•"/>
            </a:pPr>
            <a:r>
              <a:rPr lang="en-US" dirty="0"/>
              <a:t>Object is already stored in the reference holder’s local shared memory store:</a:t>
            </a:r>
          </a:p>
          <a:p>
            <a:pPr marL="742950" lvl="1" indent="-285750">
              <a:buFont typeface="Arial" panose="020B0604020202020204" pitchFamily="34" charset="0"/>
              <a:buChar char="•"/>
            </a:pPr>
            <a:r>
              <a:rPr lang="en-US" dirty="0"/>
              <a:t>Reference holder retrieves the object over IPC. </a:t>
            </a:r>
          </a:p>
          <a:p>
            <a:pPr marL="742950" lvl="1" indent="-285750">
              <a:buFont typeface="Arial" panose="020B0604020202020204" pitchFamily="34" charset="0"/>
              <a:buChar char="•"/>
            </a:pPr>
            <a:r>
              <a:rPr lang="en-US" dirty="0"/>
              <a:t>Return a pointer to shared memory that may be simultaneously referenced by other workers on the same node.</a:t>
            </a:r>
          </a:p>
          <a:p>
            <a:pPr marL="285750" indent="-285750">
              <a:buFont typeface="Arial" panose="020B0604020202020204" pitchFamily="34" charset="0"/>
              <a:buChar char="•"/>
            </a:pPr>
            <a:r>
              <a:rPr lang="en-US" dirty="0"/>
              <a:t>Object is </a:t>
            </a:r>
            <a:r>
              <a:rPr lang="en-US" dirty="0">
                <a:solidFill>
                  <a:srgbClr val="0070C0"/>
                </a:solidFill>
              </a:rPr>
              <a:t>NOT</a:t>
            </a:r>
            <a:r>
              <a:rPr lang="en-US" dirty="0"/>
              <a:t> available in the local shared memory store:</a:t>
            </a:r>
          </a:p>
          <a:p>
            <a:pPr marL="742950" lvl="1" indent="-285750">
              <a:buFont typeface="Arial" panose="020B0604020202020204" pitchFamily="34" charset="0"/>
              <a:buChar char="•"/>
            </a:pPr>
            <a:r>
              <a:rPr lang="en-US" dirty="0"/>
              <a:t>Reference holder notifies its local raylet and attempts to fetch a copy from a remote raylet. </a:t>
            </a:r>
          </a:p>
          <a:p>
            <a:pPr marL="742950" lvl="1" indent="-285750">
              <a:buFont typeface="Arial" panose="020B0604020202020204" pitchFamily="34" charset="0"/>
              <a:buChar char="•"/>
            </a:pPr>
            <a:r>
              <a:rPr lang="en-US" dirty="0"/>
              <a:t>The raylet looks up the locations from the object directory and requests a transfer from one of these raylets. </a:t>
            </a:r>
          </a:p>
        </p:txBody>
      </p:sp>
      <p:sp>
        <p:nvSpPr>
          <p:cNvPr id="11" name="TextBox 10">
            <a:extLst>
              <a:ext uri="{FF2B5EF4-FFF2-40B4-BE49-F238E27FC236}">
                <a16:creationId xmlns:a16="http://schemas.microsoft.com/office/drawing/2014/main" id="{A8AE3307-D3A2-1D58-9F24-A5EEADEE218A}"/>
              </a:ext>
            </a:extLst>
          </p:cNvPr>
          <p:cNvSpPr txBox="1"/>
          <p:nvPr/>
        </p:nvSpPr>
        <p:spPr>
          <a:xfrm>
            <a:off x="568409" y="4267366"/>
            <a:ext cx="4687330" cy="2031325"/>
          </a:xfrm>
          <a:prstGeom prst="rect">
            <a:avLst/>
          </a:prstGeom>
          <a:noFill/>
        </p:spPr>
        <p:txBody>
          <a:bodyPr wrap="square">
            <a:spAutoFit/>
          </a:bodyPr>
          <a:lstStyle/>
          <a:p>
            <a:r>
              <a:rPr lang="en-US" dirty="0">
                <a:solidFill>
                  <a:srgbClr val="0070C0"/>
                </a:solidFill>
              </a:rPr>
              <a:t>Example</a:t>
            </a:r>
            <a:r>
              <a:rPr lang="en-US" dirty="0"/>
              <a:t>: The object x is initially created on Node 2. When the owner (the caller of the task) calls `ray.get`: </a:t>
            </a:r>
          </a:p>
          <a:p>
            <a:pPr marL="342900" indent="-342900">
              <a:buAutoNum type="arabicParenR"/>
            </a:pPr>
            <a:r>
              <a:rPr lang="en-US" dirty="0"/>
              <a:t>Lookup object’s locations at the owner. </a:t>
            </a:r>
          </a:p>
          <a:p>
            <a:pPr marL="342900" indent="-342900">
              <a:buAutoNum type="arabicParenR"/>
            </a:pPr>
            <a:r>
              <a:rPr lang="en-US" dirty="0"/>
              <a:t>Select a location and send a request for a copy of the object. </a:t>
            </a:r>
          </a:p>
          <a:p>
            <a:pPr marL="342900" indent="-342900">
              <a:buAutoNum type="arabicParenR"/>
            </a:pPr>
            <a:r>
              <a:rPr lang="en-US" dirty="0"/>
              <a:t>Receive the object.</a:t>
            </a:r>
          </a:p>
        </p:txBody>
      </p:sp>
      <p:grpSp>
        <p:nvGrpSpPr>
          <p:cNvPr id="6" name="Group 5">
            <a:extLst>
              <a:ext uri="{FF2B5EF4-FFF2-40B4-BE49-F238E27FC236}">
                <a16:creationId xmlns:a16="http://schemas.microsoft.com/office/drawing/2014/main" id="{72C146A8-0DF3-34E0-A01D-99E4B9BF9235}"/>
              </a:ext>
            </a:extLst>
          </p:cNvPr>
          <p:cNvGrpSpPr/>
          <p:nvPr/>
        </p:nvGrpSpPr>
        <p:grpSpPr>
          <a:xfrm>
            <a:off x="536322" y="1905129"/>
            <a:ext cx="4768848" cy="2430684"/>
            <a:chOff x="239758" y="1921604"/>
            <a:chExt cx="4768848" cy="2430684"/>
          </a:xfrm>
        </p:grpSpPr>
        <p:pic>
          <p:nvPicPr>
            <p:cNvPr id="15" name="Picture 14">
              <a:extLst>
                <a:ext uri="{FF2B5EF4-FFF2-40B4-BE49-F238E27FC236}">
                  <a16:creationId xmlns:a16="http://schemas.microsoft.com/office/drawing/2014/main" id="{75CB494E-4645-52E5-C19D-FDDA4790ECBE}"/>
                </a:ext>
              </a:extLst>
            </p:cNvPr>
            <p:cNvPicPr>
              <a:picLocks noChangeAspect="1"/>
            </p:cNvPicPr>
            <p:nvPr/>
          </p:nvPicPr>
          <p:blipFill>
            <a:blip r:embed="rId2"/>
            <a:stretch>
              <a:fillRect/>
            </a:stretch>
          </p:blipFill>
          <p:spPr>
            <a:xfrm>
              <a:off x="239758" y="1921604"/>
              <a:ext cx="3923818" cy="2430684"/>
            </a:xfrm>
            <a:prstGeom prst="rect">
              <a:avLst/>
            </a:prstGeom>
          </p:spPr>
        </p:pic>
        <p:sp>
          <p:nvSpPr>
            <p:cNvPr id="14" name="TextBox 13">
              <a:extLst>
                <a:ext uri="{FF2B5EF4-FFF2-40B4-BE49-F238E27FC236}">
                  <a16:creationId xmlns:a16="http://schemas.microsoft.com/office/drawing/2014/main" id="{8EAE45B7-BF1F-09C6-FFC9-39657667AB97}"/>
                </a:ext>
              </a:extLst>
            </p:cNvPr>
            <p:cNvSpPr txBox="1"/>
            <p:nvPr/>
          </p:nvSpPr>
          <p:spPr>
            <a:xfrm>
              <a:off x="2533912" y="2001043"/>
              <a:ext cx="2474694" cy="923330"/>
            </a:xfrm>
            <a:prstGeom prst="rect">
              <a:avLst/>
            </a:prstGeom>
            <a:noFill/>
          </p:spPr>
          <p:txBody>
            <a:bodyPr wrap="square">
              <a:spAutoFit/>
            </a:bodyPr>
            <a:lstStyle/>
            <a:p>
              <a:r>
                <a:rPr lang="en-US" dirty="0"/>
                <a:t>Large objects are stored in the </a:t>
              </a:r>
              <a:r>
                <a:rPr lang="en-US" b="1" dirty="0">
                  <a:solidFill>
                    <a:srgbClr val="0070C0"/>
                  </a:solidFill>
                </a:rPr>
                <a:t>distributed object store</a:t>
              </a:r>
              <a:r>
                <a:rPr lang="en-US" dirty="0"/>
                <a:t>.</a:t>
              </a:r>
            </a:p>
          </p:txBody>
        </p:sp>
      </p:grpSp>
      <p:sp>
        <p:nvSpPr>
          <p:cNvPr id="3" name="Rectangle 2">
            <a:extLst>
              <a:ext uri="{FF2B5EF4-FFF2-40B4-BE49-F238E27FC236}">
                <a16:creationId xmlns:a16="http://schemas.microsoft.com/office/drawing/2014/main" id="{A16D2349-5087-EDF5-C8BC-2DE03DD2ED97}"/>
              </a:ext>
            </a:extLst>
          </p:cNvPr>
          <p:cNvSpPr/>
          <p:nvPr/>
        </p:nvSpPr>
        <p:spPr>
          <a:xfrm>
            <a:off x="601363" y="4283676"/>
            <a:ext cx="4580237" cy="2018270"/>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E34F45B8-E61D-CB46-9846-4B161BC8BB6F}"/>
              </a:ext>
            </a:extLst>
          </p:cNvPr>
          <p:cNvSpPr/>
          <p:nvPr/>
        </p:nvSpPr>
        <p:spPr>
          <a:xfrm rot="10800000">
            <a:off x="477793" y="4197829"/>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AD62270-B40A-3521-368C-C7FAECE79E48}"/>
              </a:ext>
            </a:extLst>
          </p:cNvPr>
          <p:cNvSpPr/>
          <p:nvPr/>
        </p:nvSpPr>
        <p:spPr>
          <a:xfrm>
            <a:off x="263610" y="1944130"/>
            <a:ext cx="5049795"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17" name="Diagram 16">
            <a:extLst>
              <a:ext uri="{FF2B5EF4-FFF2-40B4-BE49-F238E27FC236}">
                <a16:creationId xmlns:a16="http://schemas.microsoft.com/office/drawing/2014/main" id="{59AAAE34-8599-C5F4-E81A-EDEC79E561A7}"/>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70283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C86D3-8FD1-4F47-A319-7D0542E48B2F}"/>
              </a:ext>
            </a:extLst>
          </p:cNvPr>
          <p:cNvSpPr>
            <a:spLocks noGrp="1"/>
          </p:cNvSpPr>
          <p:nvPr>
            <p:ph type="title"/>
          </p:nvPr>
        </p:nvSpPr>
        <p:spPr>
          <a:xfrm>
            <a:off x="1097280" y="286603"/>
            <a:ext cx="10058400" cy="1450757"/>
          </a:xfrm>
        </p:spPr>
        <p:txBody>
          <a:bodyPr vert="horz" lIns="91440" tIns="45720" rIns="91440" bIns="45720" rtlCol="0">
            <a:normAutofit/>
          </a:bodyPr>
          <a:lstStyle/>
          <a:p>
            <a:r>
              <a:rPr lang="en-US" dirty="0"/>
              <a:t>Table of Contents</a:t>
            </a:r>
          </a:p>
        </p:txBody>
      </p:sp>
      <p:sp>
        <p:nvSpPr>
          <p:cNvPr id="5" name="Content Placeholder 4">
            <a:extLst>
              <a:ext uri="{FF2B5EF4-FFF2-40B4-BE49-F238E27FC236}">
                <a16:creationId xmlns:a16="http://schemas.microsoft.com/office/drawing/2014/main" id="{A91EDFAD-2209-D594-EA7B-6AC244DA9769}"/>
              </a:ext>
            </a:extLst>
          </p:cNvPr>
          <p:cNvSpPr>
            <a:spLocks noGrp="1"/>
          </p:cNvSpPr>
          <p:nvPr>
            <p:ph idx="1"/>
          </p:nvPr>
        </p:nvSpPr>
        <p:spPr>
          <a:xfrm>
            <a:off x="1072567" y="2091726"/>
            <a:ext cx="10058400" cy="3760891"/>
          </a:xfrm>
        </p:spPr>
        <p:txBody>
          <a:bodyPr/>
          <a:lstStyle/>
          <a:p>
            <a:pPr indent="-182880">
              <a:buFont typeface="Arial" panose="020B0604020202020204" pitchFamily="34" charset="0"/>
              <a:buChar char="•"/>
            </a:pPr>
            <a:r>
              <a:rPr lang="en-US" altLang="zh-CN" sz="2400" b="1" dirty="0"/>
              <a:t>Architecture</a:t>
            </a:r>
            <a:endParaRPr lang="en-US" sz="2400" b="1" dirty="0"/>
          </a:p>
          <a:p>
            <a:pPr indent="-182880">
              <a:buFont typeface="Arial" panose="020B0604020202020204" pitchFamily="34" charset="0"/>
              <a:buChar char="•"/>
            </a:pPr>
            <a:r>
              <a:rPr lang="en-US" sz="2400" b="1" dirty="0"/>
              <a:t>Object and Object Store</a:t>
            </a:r>
          </a:p>
          <a:p>
            <a:pPr indent="-182880">
              <a:buFont typeface="Arial" panose="020B0604020202020204" pitchFamily="34" charset="0"/>
              <a:buChar char="•"/>
            </a:pPr>
            <a:r>
              <a:rPr lang="en-US" sz="2400" b="1" dirty="0"/>
              <a:t>Memory Management</a:t>
            </a:r>
          </a:p>
          <a:p>
            <a:pPr indent="-182880">
              <a:buFont typeface="Arial" panose="020B0604020202020204" pitchFamily="34" charset="0"/>
              <a:buChar char="•"/>
            </a:pPr>
            <a:r>
              <a:rPr lang="en-US" sz="2400" b="1" dirty="0"/>
              <a:t>Resource Management</a:t>
            </a:r>
          </a:p>
          <a:p>
            <a:pPr indent="-182880">
              <a:buFont typeface="Arial" panose="020B0604020202020204" pitchFamily="34" charset="0"/>
              <a:buChar char="•"/>
            </a:pPr>
            <a:r>
              <a:rPr lang="en-US" sz="2400" b="1" dirty="0"/>
              <a:t>Scheduling</a:t>
            </a:r>
          </a:p>
          <a:p>
            <a:pPr indent="-182880">
              <a:buFont typeface="Arial" panose="020B0604020202020204" pitchFamily="34" charset="0"/>
              <a:buChar char="•"/>
            </a:pPr>
            <a:endParaRPr lang="en-US" dirty="0"/>
          </a:p>
          <a:p>
            <a:pPr indent="-18288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43F5F978-75DE-8863-D8FA-1A7CE18DA07C}"/>
              </a:ext>
            </a:extLst>
          </p:cNvPr>
          <p:cNvSpPr>
            <a:spLocks noGrp="1"/>
          </p:cNvSpPr>
          <p:nvPr>
            <p:ph type="sldNum" sz="quarter" idx="12"/>
          </p:nvPr>
        </p:nvSpPr>
        <p:spPr/>
        <p:txBody>
          <a:bodyPr/>
          <a:lstStyle/>
          <a:p>
            <a:fld id="{3A98EE3D-8CD1-4C3F-BD1C-C98C9596463C}" type="slidenum">
              <a:rPr lang="en-US" smtClean="0"/>
              <a:t>2</a:t>
            </a:fld>
            <a:endParaRPr lang="en-US" dirty="0"/>
          </a:p>
        </p:txBody>
      </p:sp>
    </p:spTree>
    <p:extLst>
      <p:ext uri="{BB962C8B-B14F-4D97-AF65-F5344CB8AC3E}">
        <p14:creationId xmlns:p14="http://schemas.microsoft.com/office/powerpoint/2010/main" val="32494545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BB54F7-3502-737A-BCCB-6C29F05B7ACE}"/>
              </a:ext>
            </a:extLst>
          </p:cNvPr>
          <p:cNvSpPr>
            <a:spLocks noGrp="1"/>
          </p:cNvSpPr>
          <p:nvPr>
            <p:ph type="title"/>
          </p:nvPr>
        </p:nvSpPr>
        <p:spPr/>
        <p:txBody>
          <a:bodyPr/>
          <a:lstStyle/>
          <a:p>
            <a:r>
              <a:rPr lang="en-US" dirty="0"/>
              <a:t>Ray: </a:t>
            </a:r>
            <a:r>
              <a:rPr lang="en-US" sz="3600" b="1" dirty="0">
                <a:solidFill>
                  <a:srgbClr val="0070C0"/>
                </a:solidFill>
              </a:rPr>
              <a:t>Large Object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84885E7A-C332-62E8-CB01-C650C1AEC94F}"/>
              </a:ext>
            </a:extLst>
          </p:cNvPr>
          <p:cNvSpPr>
            <a:spLocks noGrp="1"/>
          </p:cNvSpPr>
          <p:nvPr>
            <p:ph type="sldNum" sz="quarter" idx="12"/>
          </p:nvPr>
        </p:nvSpPr>
        <p:spPr/>
        <p:txBody>
          <a:bodyPr/>
          <a:lstStyle/>
          <a:p>
            <a:fld id="{3A98EE3D-8CD1-4C3F-BD1C-C98C9596463C}" type="slidenum">
              <a:rPr lang="en-US" smtClean="0"/>
              <a:t>20</a:t>
            </a:fld>
            <a:endParaRPr lang="en-US" dirty="0"/>
          </a:p>
        </p:txBody>
      </p:sp>
      <p:sp>
        <p:nvSpPr>
          <p:cNvPr id="8" name="TextBox 7">
            <a:extLst>
              <a:ext uri="{FF2B5EF4-FFF2-40B4-BE49-F238E27FC236}">
                <a16:creationId xmlns:a16="http://schemas.microsoft.com/office/drawing/2014/main" id="{7BB7FFE5-9A92-9D2D-B8FE-B259B42D7C59}"/>
              </a:ext>
            </a:extLst>
          </p:cNvPr>
          <p:cNvSpPr txBox="1"/>
          <p:nvPr/>
        </p:nvSpPr>
        <p:spPr>
          <a:xfrm>
            <a:off x="5436973" y="2000437"/>
            <a:ext cx="6376086" cy="4247317"/>
          </a:xfrm>
          <a:prstGeom prst="rect">
            <a:avLst/>
          </a:prstGeom>
          <a:noFill/>
        </p:spPr>
        <p:txBody>
          <a:bodyPr wrap="square">
            <a:spAutoFit/>
          </a:bodyPr>
          <a:lstStyle/>
          <a:p>
            <a:pPr marL="285750" indent="-285750">
              <a:buFont typeface="Arial" panose="020B0604020202020204" pitchFamily="34" charset="0"/>
              <a:buChar char="•"/>
            </a:pPr>
            <a:r>
              <a:rPr lang="en-US" dirty="0"/>
              <a:t>Large objects must be resolved with a </a:t>
            </a:r>
            <a:r>
              <a:rPr lang="en-US" dirty="0">
                <a:solidFill>
                  <a:srgbClr val="0070C0"/>
                </a:solidFill>
              </a:rPr>
              <a:t>distributed protocol</a:t>
            </a:r>
            <a:r>
              <a:rPr lang="en-US" dirty="0"/>
              <a:t>. </a:t>
            </a:r>
          </a:p>
          <a:p>
            <a:pPr marL="285750" indent="-285750">
              <a:buFont typeface="Arial" panose="020B0604020202020204" pitchFamily="34" charset="0"/>
              <a:buChar char="•"/>
            </a:pPr>
            <a:r>
              <a:rPr lang="en-US" dirty="0">
                <a:solidFill>
                  <a:srgbClr val="0070C0"/>
                </a:solidFill>
              </a:rPr>
              <a:t>Multiple workers on the same node can reference the same copy of an object</a:t>
            </a:r>
            <a:r>
              <a:rPr lang="en-US" dirty="0"/>
              <a:t>. </a:t>
            </a:r>
            <a:endParaRPr lang="en-US" b="1" dirty="0"/>
          </a:p>
          <a:p>
            <a:pPr marL="285750" indent="-285750">
              <a:buFont typeface="Arial" panose="020B0604020202020204" pitchFamily="34" charset="0"/>
              <a:buChar char="•"/>
            </a:pPr>
            <a:r>
              <a:rPr lang="en-US" dirty="0"/>
              <a:t>Object is already stored in the reference holder’s local shared memory store:</a:t>
            </a:r>
          </a:p>
          <a:p>
            <a:pPr marL="742950" lvl="1" indent="-285750">
              <a:buFont typeface="Arial" panose="020B0604020202020204" pitchFamily="34" charset="0"/>
              <a:buChar char="•"/>
            </a:pPr>
            <a:r>
              <a:rPr lang="en-US" dirty="0"/>
              <a:t>Reference holder retrieves the object over IPC. </a:t>
            </a:r>
          </a:p>
          <a:p>
            <a:pPr marL="742950" lvl="1" indent="-285750">
              <a:buFont typeface="Arial" panose="020B0604020202020204" pitchFamily="34" charset="0"/>
              <a:buChar char="•"/>
            </a:pPr>
            <a:r>
              <a:rPr lang="en-US" dirty="0"/>
              <a:t>Return a pointer to shared memory that may be simultaneously referenced by other workers on the same node.</a:t>
            </a:r>
          </a:p>
          <a:p>
            <a:pPr marL="285750" indent="-285750">
              <a:buFont typeface="Arial" panose="020B0604020202020204" pitchFamily="34" charset="0"/>
              <a:buChar char="•"/>
            </a:pPr>
            <a:r>
              <a:rPr lang="en-US" dirty="0"/>
              <a:t>Object is </a:t>
            </a:r>
            <a:r>
              <a:rPr lang="en-US" dirty="0">
                <a:solidFill>
                  <a:srgbClr val="0070C0"/>
                </a:solidFill>
              </a:rPr>
              <a:t>NOT</a:t>
            </a:r>
            <a:r>
              <a:rPr lang="en-US" dirty="0"/>
              <a:t> available in the local shared memory store:</a:t>
            </a:r>
          </a:p>
          <a:p>
            <a:pPr marL="742950" lvl="1" indent="-285750">
              <a:buFont typeface="Arial" panose="020B0604020202020204" pitchFamily="34" charset="0"/>
              <a:buChar char="•"/>
            </a:pPr>
            <a:r>
              <a:rPr lang="en-US" dirty="0"/>
              <a:t>Reference holder notifies its local raylet and attempts to fetch a copy from a remote raylet. </a:t>
            </a:r>
          </a:p>
          <a:p>
            <a:pPr marL="742950" lvl="1" indent="-285750">
              <a:buFont typeface="Arial" panose="020B0604020202020204" pitchFamily="34" charset="0"/>
              <a:buChar char="•"/>
            </a:pPr>
            <a:r>
              <a:rPr lang="en-US" dirty="0"/>
              <a:t>The raylet looks up the locations from the object directory and requests a transfer from one of these raylets. </a:t>
            </a:r>
          </a:p>
        </p:txBody>
      </p:sp>
      <p:sp>
        <p:nvSpPr>
          <p:cNvPr id="11" name="TextBox 10">
            <a:extLst>
              <a:ext uri="{FF2B5EF4-FFF2-40B4-BE49-F238E27FC236}">
                <a16:creationId xmlns:a16="http://schemas.microsoft.com/office/drawing/2014/main" id="{A8AE3307-D3A2-1D58-9F24-A5EEADEE218A}"/>
              </a:ext>
            </a:extLst>
          </p:cNvPr>
          <p:cNvSpPr txBox="1"/>
          <p:nvPr/>
        </p:nvSpPr>
        <p:spPr>
          <a:xfrm>
            <a:off x="568409" y="4267366"/>
            <a:ext cx="4687330" cy="2031325"/>
          </a:xfrm>
          <a:prstGeom prst="rect">
            <a:avLst/>
          </a:prstGeom>
          <a:noFill/>
        </p:spPr>
        <p:txBody>
          <a:bodyPr wrap="square">
            <a:spAutoFit/>
          </a:bodyPr>
          <a:lstStyle/>
          <a:p>
            <a:r>
              <a:rPr lang="en-US" dirty="0">
                <a:solidFill>
                  <a:srgbClr val="0070C0"/>
                </a:solidFill>
              </a:rPr>
              <a:t>Example</a:t>
            </a:r>
            <a:r>
              <a:rPr lang="en-US" dirty="0"/>
              <a:t>: The object x is initially created on Node 2. When the owner (the caller of the task) calls `ray.get`: </a:t>
            </a:r>
          </a:p>
          <a:p>
            <a:pPr marL="342900" indent="-342900">
              <a:buAutoNum type="arabicParenR"/>
            </a:pPr>
            <a:r>
              <a:rPr lang="en-US" dirty="0"/>
              <a:t>Lookup object’s locations at the owner. </a:t>
            </a:r>
          </a:p>
          <a:p>
            <a:pPr marL="342900" indent="-342900">
              <a:buAutoNum type="arabicParenR"/>
            </a:pPr>
            <a:r>
              <a:rPr lang="en-US" dirty="0"/>
              <a:t>Select a location and send a request for a copy of the object. </a:t>
            </a:r>
          </a:p>
          <a:p>
            <a:pPr marL="342900" indent="-342900">
              <a:buAutoNum type="arabicParenR"/>
            </a:pPr>
            <a:r>
              <a:rPr lang="en-US" dirty="0"/>
              <a:t>Receive the object.</a:t>
            </a:r>
          </a:p>
        </p:txBody>
      </p:sp>
      <p:grpSp>
        <p:nvGrpSpPr>
          <p:cNvPr id="6" name="Group 5">
            <a:extLst>
              <a:ext uri="{FF2B5EF4-FFF2-40B4-BE49-F238E27FC236}">
                <a16:creationId xmlns:a16="http://schemas.microsoft.com/office/drawing/2014/main" id="{72C146A8-0DF3-34E0-A01D-99E4B9BF9235}"/>
              </a:ext>
            </a:extLst>
          </p:cNvPr>
          <p:cNvGrpSpPr/>
          <p:nvPr/>
        </p:nvGrpSpPr>
        <p:grpSpPr>
          <a:xfrm>
            <a:off x="536322" y="1905129"/>
            <a:ext cx="4768848" cy="2430684"/>
            <a:chOff x="239758" y="1921604"/>
            <a:chExt cx="4768848" cy="2430684"/>
          </a:xfrm>
        </p:grpSpPr>
        <p:pic>
          <p:nvPicPr>
            <p:cNvPr id="15" name="Picture 14">
              <a:extLst>
                <a:ext uri="{FF2B5EF4-FFF2-40B4-BE49-F238E27FC236}">
                  <a16:creationId xmlns:a16="http://schemas.microsoft.com/office/drawing/2014/main" id="{75CB494E-4645-52E5-C19D-FDDA4790ECBE}"/>
                </a:ext>
              </a:extLst>
            </p:cNvPr>
            <p:cNvPicPr>
              <a:picLocks noChangeAspect="1"/>
            </p:cNvPicPr>
            <p:nvPr/>
          </p:nvPicPr>
          <p:blipFill>
            <a:blip r:embed="rId2"/>
            <a:stretch>
              <a:fillRect/>
            </a:stretch>
          </p:blipFill>
          <p:spPr>
            <a:xfrm>
              <a:off x="239758" y="1921604"/>
              <a:ext cx="3923818" cy="2430684"/>
            </a:xfrm>
            <a:prstGeom prst="rect">
              <a:avLst/>
            </a:prstGeom>
          </p:spPr>
        </p:pic>
        <p:sp>
          <p:nvSpPr>
            <p:cNvPr id="14" name="TextBox 13">
              <a:extLst>
                <a:ext uri="{FF2B5EF4-FFF2-40B4-BE49-F238E27FC236}">
                  <a16:creationId xmlns:a16="http://schemas.microsoft.com/office/drawing/2014/main" id="{8EAE45B7-BF1F-09C6-FFC9-39657667AB97}"/>
                </a:ext>
              </a:extLst>
            </p:cNvPr>
            <p:cNvSpPr txBox="1"/>
            <p:nvPr/>
          </p:nvSpPr>
          <p:spPr>
            <a:xfrm>
              <a:off x="2533912" y="2001043"/>
              <a:ext cx="2474694" cy="923330"/>
            </a:xfrm>
            <a:prstGeom prst="rect">
              <a:avLst/>
            </a:prstGeom>
            <a:noFill/>
          </p:spPr>
          <p:txBody>
            <a:bodyPr wrap="square">
              <a:spAutoFit/>
            </a:bodyPr>
            <a:lstStyle/>
            <a:p>
              <a:r>
                <a:rPr lang="en-US" dirty="0"/>
                <a:t>Large objects are stored in the </a:t>
              </a:r>
              <a:r>
                <a:rPr lang="en-US" b="1" dirty="0">
                  <a:solidFill>
                    <a:srgbClr val="0070C0"/>
                  </a:solidFill>
                </a:rPr>
                <a:t>distributed object store</a:t>
              </a:r>
              <a:r>
                <a:rPr lang="en-US" dirty="0"/>
                <a:t>.</a:t>
              </a:r>
            </a:p>
          </p:txBody>
        </p:sp>
      </p:grpSp>
      <p:sp>
        <p:nvSpPr>
          <p:cNvPr id="3" name="Rectangle 2">
            <a:extLst>
              <a:ext uri="{FF2B5EF4-FFF2-40B4-BE49-F238E27FC236}">
                <a16:creationId xmlns:a16="http://schemas.microsoft.com/office/drawing/2014/main" id="{A16D2349-5087-EDF5-C8BC-2DE03DD2ED97}"/>
              </a:ext>
            </a:extLst>
          </p:cNvPr>
          <p:cNvSpPr/>
          <p:nvPr/>
        </p:nvSpPr>
        <p:spPr>
          <a:xfrm>
            <a:off x="601363" y="4283676"/>
            <a:ext cx="4580237" cy="2018270"/>
          </a:xfrm>
          <a:prstGeom prst="rect">
            <a:avLst/>
          </a:prstGeom>
          <a:noFill/>
          <a:ln w="1905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E34F45B8-E61D-CB46-9846-4B161BC8BB6F}"/>
              </a:ext>
            </a:extLst>
          </p:cNvPr>
          <p:cNvSpPr/>
          <p:nvPr/>
        </p:nvSpPr>
        <p:spPr>
          <a:xfrm rot="10800000">
            <a:off x="477793" y="4197829"/>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AD62270-B40A-3521-368C-C7FAECE79E48}"/>
              </a:ext>
            </a:extLst>
          </p:cNvPr>
          <p:cNvSpPr/>
          <p:nvPr/>
        </p:nvSpPr>
        <p:spPr>
          <a:xfrm>
            <a:off x="5478161" y="1944130"/>
            <a:ext cx="6343136"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aphicFrame>
        <p:nvGraphicFramePr>
          <p:cNvPr id="16" name="Diagram 15">
            <a:extLst>
              <a:ext uri="{FF2B5EF4-FFF2-40B4-BE49-F238E27FC236}">
                <a16:creationId xmlns:a16="http://schemas.microsoft.com/office/drawing/2014/main" id="{3C39EB99-FA54-1D37-C6DF-B158AE6ED105}"/>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405025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8A1B6C-5FA5-1FF0-868F-0E8A9F58EEF5}"/>
              </a:ext>
            </a:extLst>
          </p:cNvPr>
          <p:cNvSpPr>
            <a:spLocks noGrp="1"/>
          </p:cNvSpPr>
          <p:nvPr>
            <p:ph type="title"/>
          </p:nvPr>
        </p:nvSpPr>
        <p:spPr/>
        <p:txBody>
          <a:bodyPr/>
          <a:lstStyle/>
          <a:p>
            <a:r>
              <a:rPr lang="en-US" dirty="0"/>
              <a:t>Ray: </a:t>
            </a:r>
            <a:r>
              <a:rPr lang="en-US" sz="3600" b="1" dirty="0">
                <a:solidFill>
                  <a:srgbClr val="0070C0"/>
                </a:solidFill>
              </a:rPr>
              <a:t>Object Loss</a:t>
            </a:r>
            <a:endParaRPr lang="en-US" b="1" dirty="0">
              <a:solidFill>
                <a:srgbClr val="0070C0"/>
              </a:solidFill>
            </a:endParaRPr>
          </a:p>
        </p:txBody>
      </p:sp>
      <p:sp>
        <p:nvSpPr>
          <p:cNvPr id="4" name="Slide Number Placeholder 3">
            <a:extLst>
              <a:ext uri="{FF2B5EF4-FFF2-40B4-BE49-F238E27FC236}">
                <a16:creationId xmlns:a16="http://schemas.microsoft.com/office/drawing/2014/main" id="{F14079FE-E810-F43D-51C5-28BCCF15004E}"/>
              </a:ext>
            </a:extLst>
          </p:cNvPr>
          <p:cNvSpPr>
            <a:spLocks noGrp="1"/>
          </p:cNvSpPr>
          <p:nvPr>
            <p:ph type="sldNum" sz="quarter" idx="12"/>
          </p:nvPr>
        </p:nvSpPr>
        <p:spPr/>
        <p:txBody>
          <a:bodyPr/>
          <a:lstStyle/>
          <a:p>
            <a:fld id="{3A98EE3D-8CD1-4C3F-BD1C-C98C9596463C}" type="slidenum">
              <a:rPr lang="en-US" smtClean="0"/>
              <a:t>21</a:t>
            </a:fld>
            <a:endParaRPr lang="en-US" dirty="0"/>
          </a:p>
        </p:txBody>
      </p:sp>
      <p:sp>
        <p:nvSpPr>
          <p:cNvPr id="8" name="TextBox 7">
            <a:extLst>
              <a:ext uri="{FF2B5EF4-FFF2-40B4-BE49-F238E27FC236}">
                <a16:creationId xmlns:a16="http://schemas.microsoft.com/office/drawing/2014/main" id="{36005556-049B-67A5-41B6-9712F0B017DD}"/>
              </a:ext>
            </a:extLst>
          </p:cNvPr>
          <p:cNvSpPr txBox="1"/>
          <p:nvPr/>
        </p:nvSpPr>
        <p:spPr>
          <a:xfrm>
            <a:off x="1186249" y="2043137"/>
            <a:ext cx="10165492" cy="4247317"/>
          </a:xfrm>
          <a:prstGeom prst="rect">
            <a:avLst/>
          </a:prstGeom>
          <a:noFill/>
        </p:spPr>
        <p:txBody>
          <a:bodyPr wrap="square">
            <a:spAutoFit/>
          </a:bodyPr>
          <a:lstStyle/>
          <a:p>
            <a:pPr marL="285750" indent="-285750">
              <a:buFont typeface="Arial" panose="020B0604020202020204" pitchFamily="34" charset="0"/>
              <a:buChar char="•"/>
            </a:pPr>
            <a:r>
              <a:rPr lang="en-US" b="1" dirty="0">
                <a:solidFill>
                  <a:srgbClr val="0070C0"/>
                </a:solidFill>
              </a:rPr>
              <a:t>Small</a:t>
            </a:r>
            <a:r>
              <a:rPr lang="en-US" dirty="0"/>
              <a:t> objects that are stored in the in-process object store </a:t>
            </a:r>
            <a:r>
              <a:rPr lang="en-US" b="1" dirty="0">
                <a:solidFill>
                  <a:srgbClr val="0070C0"/>
                </a:solidFill>
              </a:rPr>
              <a:t>fate-share</a:t>
            </a:r>
            <a:r>
              <a:rPr lang="en-US" dirty="0"/>
              <a:t> with their owner.</a:t>
            </a:r>
          </a:p>
          <a:p>
            <a:pPr marL="285750" indent="-285750">
              <a:buFont typeface="Arial" panose="020B0604020202020204" pitchFamily="34" charset="0"/>
              <a:buChar char="•"/>
            </a:pPr>
            <a:r>
              <a:rPr lang="en-US" dirty="0"/>
              <a:t>Object is lost from </a:t>
            </a:r>
            <a:r>
              <a:rPr lang="en-US" b="1" dirty="0">
                <a:solidFill>
                  <a:srgbClr val="0070C0"/>
                </a:solidFill>
              </a:rPr>
              <a:t>distributed</a:t>
            </a:r>
            <a:r>
              <a:rPr lang="en-US" dirty="0"/>
              <a:t> memory </a:t>
            </a:r>
          </a:p>
          <a:p>
            <a:pPr marL="742950" lvl="1" indent="-285750">
              <a:buFont typeface="Arial" panose="020B0604020202020204" pitchFamily="34" charset="0"/>
              <a:buChar char="•"/>
            </a:pPr>
            <a:r>
              <a:rPr lang="en-US" b="1" dirty="0">
                <a:solidFill>
                  <a:srgbClr val="0070C0"/>
                </a:solidFill>
              </a:rPr>
              <a:t>Non-primary copies* </a:t>
            </a:r>
            <a:r>
              <a:rPr lang="en-US" dirty="0"/>
              <a:t>of an object can be lost </a:t>
            </a:r>
            <a:r>
              <a:rPr lang="en-US" b="1" dirty="0">
                <a:solidFill>
                  <a:srgbClr val="0070C0"/>
                </a:solidFill>
              </a:rPr>
              <a:t>without consequences</a:t>
            </a:r>
            <a:r>
              <a:rPr lang="en-US" dirty="0"/>
              <a:t>. </a:t>
            </a:r>
          </a:p>
          <a:p>
            <a:pPr marL="742950" lvl="1" indent="-285750">
              <a:buFont typeface="Arial" panose="020B0604020202020204" pitchFamily="34" charset="0"/>
              <a:buChar char="•"/>
            </a:pPr>
            <a:r>
              <a:rPr lang="en-US" dirty="0"/>
              <a:t>If the primary copy of an object is lost, the owner will attempt to designate </a:t>
            </a:r>
            <a:r>
              <a:rPr lang="en-US" b="1" dirty="0">
                <a:solidFill>
                  <a:srgbClr val="0070C0"/>
                </a:solidFill>
              </a:rPr>
              <a:t>a new primary copy </a:t>
            </a:r>
            <a:r>
              <a:rPr lang="en-US" dirty="0"/>
              <a:t>by looking up the remaining locations in the object directory. If none exist, the owner stores a system-level error that will be thrown during object resolution.</a:t>
            </a:r>
          </a:p>
          <a:p>
            <a:pPr marL="285750" indent="-285750">
              <a:buFont typeface="Arial" panose="020B0604020202020204" pitchFamily="34" charset="0"/>
              <a:buChar char="•"/>
            </a:pPr>
            <a:r>
              <a:rPr lang="en-US" dirty="0"/>
              <a:t>Object </a:t>
            </a:r>
            <a:r>
              <a:rPr lang="en-US" b="1" dirty="0">
                <a:solidFill>
                  <a:srgbClr val="0070C0"/>
                </a:solidFill>
              </a:rPr>
              <a:t>reconstruction</a:t>
            </a:r>
          </a:p>
          <a:p>
            <a:pPr marL="742950" lvl="1" indent="-285750">
              <a:buFont typeface="Arial" panose="020B0604020202020204" pitchFamily="34" charset="0"/>
              <a:buChar char="•"/>
            </a:pPr>
            <a:r>
              <a:rPr lang="en-US" dirty="0"/>
              <a:t>Recovery of a lost object through </a:t>
            </a:r>
            <a:r>
              <a:rPr lang="en-US" b="1" dirty="0">
                <a:solidFill>
                  <a:srgbClr val="0070C0"/>
                </a:solidFill>
              </a:rPr>
              <a:t>re-execution of the task </a:t>
            </a:r>
            <a:r>
              <a:rPr lang="en-US" dirty="0"/>
              <a:t>that created the object. </a:t>
            </a:r>
          </a:p>
          <a:p>
            <a:pPr marL="742950" lvl="1" indent="-285750">
              <a:buFont typeface="Arial" panose="020B0604020202020204" pitchFamily="34" charset="0"/>
              <a:buChar char="•"/>
            </a:pPr>
            <a:r>
              <a:rPr lang="en-US" dirty="0"/>
              <a:t>Owner caches the object lineage: the descriptions of the tasks needed to recreate an object in memory. </a:t>
            </a:r>
          </a:p>
          <a:p>
            <a:pPr marL="742950" lvl="1" indent="-285750">
              <a:buFont typeface="Arial" panose="020B0604020202020204" pitchFamily="34" charset="0"/>
              <a:buChar char="•"/>
            </a:pPr>
            <a:r>
              <a:rPr lang="en-US" dirty="0"/>
              <a:t>If all object copies are lost due to a failure, the owner resubmits the task that returned the object. Any objects that the task depends on are recursively reconstructed.</a:t>
            </a:r>
          </a:p>
          <a:p>
            <a:pPr marL="742950" lvl="1" indent="-285750">
              <a:buFont typeface="Arial" panose="020B0604020202020204" pitchFamily="34" charset="0"/>
              <a:buChar char="•"/>
            </a:pPr>
            <a:r>
              <a:rPr lang="en-US" dirty="0"/>
              <a:t>Reconstruction not support objects created with `ray.put`, because the primary copy for these objects is always the owner’s local shared memory store. Thus, the primary copy cannot be lost independently of the owner process (fate-share protocol).</a:t>
            </a:r>
          </a:p>
        </p:txBody>
      </p:sp>
      <p:sp>
        <p:nvSpPr>
          <p:cNvPr id="12" name="TextBox 11">
            <a:extLst>
              <a:ext uri="{FF2B5EF4-FFF2-40B4-BE49-F238E27FC236}">
                <a16:creationId xmlns:a16="http://schemas.microsoft.com/office/drawing/2014/main" id="{9FCF46E1-1385-C4F0-7F1B-67EE4A94A0CD}"/>
              </a:ext>
            </a:extLst>
          </p:cNvPr>
          <p:cNvSpPr txBox="1"/>
          <p:nvPr/>
        </p:nvSpPr>
        <p:spPr>
          <a:xfrm>
            <a:off x="5206314" y="6063735"/>
            <a:ext cx="6096000" cy="338554"/>
          </a:xfrm>
          <a:prstGeom prst="rect">
            <a:avLst/>
          </a:prstGeom>
          <a:noFill/>
        </p:spPr>
        <p:txBody>
          <a:bodyPr wrap="square">
            <a:spAutoFit/>
          </a:bodyPr>
          <a:lstStyle/>
          <a:p>
            <a:r>
              <a:rPr lang="en-US" sz="1600" dirty="0"/>
              <a:t>* First copy is usually a primary copy, refer to Memory Management.</a:t>
            </a:r>
          </a:p>
        </p:txBody>
      </p:sp>
      <p:graphicFrame>
        <p:nvGraphicFramePr>
          <p:cNvPr id="7" name="Diagram 6">
            <a:extLst>
              <a:ext uri="{FF2B5EF4-FFF2-40B4-BE49-F238E27FC236}">
                <a16:creationId xmlns:a16="http://schemas.microsoft.com/office/drawing/2014/main" id="{93342304-B725-6E8A-7A2E-4DF33F566D4B}"/>
              </a:ext>
            </a:extLst>
          </p:cNvPr>
          <p:cNvGraphicFramePr/>
          <p:nvPr>
            <p:extLst>
              <p:ext uri="{D42A27DB-BD31-4B8C-83A1-F6EECF244321}">
                <p14:modId xmlns:p14="http://schemas.microsoft.com/office/powerpoint/2010/main" val="3965885491"/>
              </p:ext>
            </p:extLst>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116594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Object Summary</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22</a:t>
            </a:fld>
            <a:endParaRPr lang="en-US" dirty="0"/>
          </a:p>
        </p:txBody>
      </p:sp>
      <p:sp>
        <p:nvSpPr>
          <p:cNvPr id="16" name="TextBox 15">
            <a:extLst>
              <a:ext uri="{FF2B5EF4-FFF2-40B4-BE49-F238E27FC236}">
                <a16:creationId xmlns:a16="http://schemas.microsoft.com/office/drawing/2014/main" id="{3552A5CD-50E1-BD9C-441C-59B0F0F59423}"/>
              </a:ext>
            </a:extLst>
          </p:cNvPr>
          <p:cNvSpPr txBox="1"/>
          <p:nvPr/>
        </p:nvSpPr>
        <p:spPr>
          <a:xfrm>
            <a:off x="159010" y="1926524"/>
            <a:ext cx="4412990" cy="4093428"/>
          </a:xfrm>
          <a:prstGeom prst="rect">
            <a:avLst/>
          </a:prstGeom>
          <a:solidFill>
            <a:schemeClr val="bg1"/>
          </a:solidFill>
        </p:spPr>
        <p:txBody>
          <a:bodyPr wrap="square">
            <a:spAutoFit/>
          </a:bodyPr>
          <a:lstStyle/>
          <a:p>
            <a:pPr marL="342900" indent="-342900">
              <a:buFont typeface="Arial" panose="020B0604020202020204" pitchFamily="34" charset="0"/>
              <a:buChar char="•"/>
            </a:pPr>
            <a:r>
              <a:rPr lang="en-US" sz="2000" dirty="0"/>
              <a:t>Object: an application </a:t>
            </a:r>
            <a:r>
              <a:rPr lang="en-US" sz="2000" b="1" dirty="0">
                <a:solidFill>
                  <a:srgbClr val="0070C0"/>
                </a:solidFill>
              </a:rPr>
              <a:t>value</a:t>
            </a:r>
            <a:r>
              <a:rPr lang="en-US" sz="2000" dirty="0"/>
              <a:t>.</a:t>
            </a:r>
          </a:p>
          <a:p>
            <a:pPr marL="342900" indent="-342900">
              <a:buFont typeface="Arial" panose="020B0604020202020204" pitchFamily="34" charset="0"/>
              <a:buChar char="•"/>
            </a:pPr>
            <a:r>
              <a:rPr lang="en-US" sz="2000" dirty="0"/>
              <a:t>Objects are put in object stores. </a:t>
            </a:r>
          </a:p>
          <a:p>
            <a:pPr marL="342900" indent="-342900">
              <a:buFont typeface="Arial" panose="020B0604020202020204" pitchFamily="34" charset="0"/>
              <a:buChar char="•"/>
            </a:pPr>
            <a:r>
              <a:rPr lang="en-US" sz="2000" b="1" dirty="0">
                <a:solidFill>
                  <a:srgbClr val="0070C0"/>
                </a:solidFill>
              </a:rPr>
              <a:t>Distributed computation efficiency and memory efficiency</a:t>
            </a:r>
            <a:r>
              <a:rPr lang="en-US" sz="2000" dirty="0"/>
              <a:t>. </a:t>
            </a:r>
          </a:p>
          <a:p>
            <a:pPr marL="800100" lvl="1" indent="-342900">
              <a:buFont typeface="Arial" panose="020B0604020202020204" pitchFamily="34" charset="0"/>
              <a:buChar char="•"/>
            </a:pPr>
            <a:r>
              <a:rPr lang="en-US" sz="2000" dirty="0">
                <a:solidFill>
                  <a:srgbClr val="0070C0"/>
                </a:solidFill>
              </a:rPr>
              <a:t>Small</a:t>
            </a:r>
            <a:r>
              <a:rPr lang="en-US" sz="2000" dirty="0"/>
              <a:t> objects are stored in owner’s in-process store, which </a:t>
            </a:r>
            <a:r>
              <a:rPr lang="en-US" sz="2000" dirty="0">
                <a:solidFill>
                  <a:srgbClr val="0070C0"/>
                </a:solidFill>
              </a:rPr>
              <a:t>reduces object dependency and increase computation speed</a:t>
            </a:r>
          </a:p>
          <a:p>
            <a:pPr marL="800100" lvl="1" indent="-342900">
              <a:buFont typeface="Arial" panose="020B0604020202020204" pitchFamily="34" charset="0"/>
              <a:buChar char="•"/>
            </a:pPr>
            <a:r>
              <a:rPr lang="en-US" sz="2000" dirty="0">
                <a:solidFill>
                  <a:srgbClr val="0070C0"/>
                </a:solidFill>
              </a:rPr>
              <a:t>Large</a:t>
            </a:r>
            <a:r>
              <a:rPr lang="en-US" sz="2000" dirty="0"/>
              <a:t> objects are shared through distribute protocol, which </a:t>
            </a:r>
            <a:r>
              <a:rPr lang="en-US" sz="2000" dirty="0">
                <a:solidFill>
                  <a:srgbClr val="0070C0"/>
                </a:solidFill>
              </a:rPr>
              <a:t>reduces the number of object copies and memory usage</a:t>
            </a:r>
            <a:r>
              <a:rPr lang="en-US" sz="2000" dirty="0"/>
              <a:t>. </a:t>
            </a:r>
          </a:p>
        </p:txBody>
      </p:sp>
      <p:graphicFrame>
        <p:nvGraphicFramePr>
          <p:cNvPr id="17" name="Diagram 16">
            <a:extLst>
              <a:ext uri="{FF2B5EF4-FFF2-40B4-BE49-F238E27FC236}">
                <a16:creationId xmlns:a16="http://schemas.microsoft.com/office/drawing/2014/main" id="{BB20FFD3-E569-2B50-4A9F-E54C3948BBA0}"/>
              </a:ext>
            </a:extLst>
          </p:cNvPr>
          <p:cNvGraphicFramePr/>
          <p:nvPr/>
        </p:nvGraphicFramePr>
        <p:xfrm>
          <a:off x="7998941" y="125835"/>
          <a:ext cx="4047650"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pSp>
        <p:nvGrpSpPr>
          <p:cNvPr id="21" name="Group 20">
            <a:extLst>
              <a:ext uri="{FF2B5EF4-FFF2-40B4-BE49-F238E27FC236}">
                <a16:creationId xmlns:a16="http://schemas.microsoft.com/office/drawing/2014/main" id="{44692DB5-35FA-C41E-F672-1474CB5C26FC}"/>
              </a:ext>
            </a:extLst>
          </p:cNvPr>
          <p:cNvGrpSpPr/>
          <p:nvPr/>
        </p:nvGrpSpPr>
        <p:grpSpPr>
          <a:xfrm>
            <a:off x="4730635" y="2027268"/>
            <a:ext cx="6997174" cy="4324851"/>
            <a:chOff x="4301210" y="2101862"/>
            <a:chExt cx="6997174" cy="4324851"/>
          </a:xfrm>
        </p:grpSpPr>
        <p:grpSp>
          <p:nvGrpSpPr>
            <p:cNvPr id="9" name="Group 8">
              <a:extLst>
                <a:ext uri="{FF2B5EF4-FFF2-40B4-BE49-F238E27FC236}">
                  <a16:creationId xmlns:a16="http://schemas.microsoft.com/office/drawing/2014/main" id="{190708F0-18C3-4725-CA0D-51D6D36E9B17}"/>
                </a:ext>
              </a:extLst>
            </p:cNvPr>
            <p:cNvGrpSpPr/>
            <p:nvPr/>
          </p:nvGrpSpPr>
          <p:grpSpPr>
            <a:xfrm>
              <a:off x="4639818" y="2101862"/>
              <a:ext cx="5724289" cy="3076720"/>
              <a:chOff x="809223" y="2678511"/>
              <a:chExt cx="5724289" cy="3076720"/>
            </a:xfrm>
          </p:grpSpPr>
          <p:pic>
            <p:nvPicPr>
              <p:cNvPr id="18" name="Picture 17">
                <a:extLst>
                  <a:ext uri="{FF2B5EF4-FFF2-40B4-BE49-F238E27FC236}">
                    <a16:creationId xmlns:a16="http://schemas.microsoft.com/office/drawing/2014/main" id="{CF71D34A-FFF2-2D90-F664-0F718D90AAC0}"/>
                  </a:ext>
                </a:extLst>
              </p:cNvPr>
              <p:cNvPicPr>
                <a:picLocks noChangeAspect="1"/>
              </p:cNvPicPr>
              <p:nvPr/>
            </p:nvPicPr>
            <p:blipFill>
              <a:blip r:embed="rId7"/>
              <a:stretch>
                <a:fillRect/>
              </a:stretch>
            </p:blipFill>
            <p:spPr>
              <a:xfrm>
                <a:off x="809223" y="3147309"/>
                <a:ext cx="5632724" cy="2607922"/>
              </a:xfrm>
              <a:prstGeom prst="rect">
                <a:avLst/>
              </a:prstGeom>
            </p:spPr>
          </p:pic>
          <p:sp>
            <p:nvSpPr>
              <p:cNvPr id="19" name="TextBox 18">
                <a:extLst>
                  <a:ext uri="{FF2B5EF4-FFF2-40B4-BE49-F238E27FC236}">
                    <a16:creationId xmlns:a16="http://schemas.microsoft.com/office/drawing/2014/main" id="{F34669A5-F6A6-C004-25EA-74212F7CD60F}"/>
                  </a:ext>
                </a:extLst>
              </p:cNvPr>
              <p:cNvSpPr txBox="1"/>
              <p:nvPr/>
            </p:nvSpPr>
            <p:spPr>
              <a:xfrm>
                <a:off x="815512" y="3018544"/>
                <a:ext cx="2744446" cy="923330"/>
              </a:xfrm>
              <a:prstGeom prst="rect">
                <a:avLst/>
              </a:prstGeom>
              <a:noFill/>
            </p:spPr>
            <p:txBody>
              <a:bodyPr wrap="square">
                <a:spAutoFit/>
              </a:bodyPr>
              <a:lstStyle/>
              <a:p>
                <a:r>
                  <a:rPr lang="en-US" b="1" dirty="0">
                    <a:solidFill>
                      <a:srgbClr val="0070C0"/>
                    </a:solidFill>
                  </a:rPr>
                  <a:t>Small</a:t>
                </a:r>
                <a:r>
                  <a:rPr lang="en-US" dirty="0"/>
                  <a:t> objects (&lt;100KB) are stored in their owner’s </a:t>
                </a:r>
                <a:r>
                  <a:rPr lang="en-US" b="1" dirty="0">
                    <a:solidFill>
                      <a:srgbClr val="0070C0"/>
                    </a:solidFill>
                  </a:rPr>
                  <a:t>in-process store</a:t>
                </a:r>
                <a:r>
                  <a:rPr lang="en-US" dirty="0"/>
                  <a:t>. </a:t>
                </a:r>
              </a:p>
            </p:txBody>
          </p:sp>
          <p:sp>
            <p:nvSpPr>
              <p:cNvPr id="20" name="TextBox 19">
                <a:extLst>
                  <a:ext uri="{FF2B5EF4-FFF2-40B4-BE49-F238E27FC236}">
                    <a16:creationId xmlns:a16="http://schemas.microsoft.com/office/drawing/2014/main" id="{7766C8A8-8D4F-CE6D-5870-C2265610FB9C}"/>
                  </a:ext>
                </a:extLst>
              </p:cNvPr>
              <p:cNvSpPr txBox="1"/>
              <p:nvPr/>
            </p:nvSpPr>
            <p:spPr>
              <a:xfrm>
                <a:off x="3638690" y="2678511"/>
                <a:ext cx="2894822" cy="646331"/>
              </a:xfrm>
              <a:prstGeom prst="rect">
                <a:avLst/>
              </a:prstGeom>
              <a:noFill/>
            </p:spPr>
            <p:txBody>
              <a:bodyPr wrap="square">
                <a:spAutoFit/>
              </a:bodyPr>
              <a:lstStyle/>
              <a:p>
                <a:r>
                  <a:rPr lang="en-US" b="1" dirty="0">
                    <a:solidFill>
                      <a:srgbClr val="0070C0"/>
                    </a:solidFill>
                  </a:rPr>
                  <a:t>Large</a:t>
                </a:r>
                <a:r>
                  <a:rPr lang="en-US" dirty="0"/>
                  <a:t> objects are stored in the </a:t>
                </a:r>
                <a:r>
                  <a:rPr lang="en-US" b="1" dirty="0">
                    <a:solidFill>
                      <a:srgbClr val="0070C0"/>
                    </a:solidFill>
                  </a:rPr>
                  <a:t>distributed object store</a:t>
                </a:r>
                <a:r>
                  <a:rPr lang="en-US" dirty="0"/>
                  <a:t>.</a:t>
                </a:r>
              </a:p>
            </p:txBody>
          </p:sp>
        </p:grpSp>
        <p:sp>
          <p:nvSpPr>
            <p:cNvPr id="26" name="TextBox 25">
              <a:extLst>
                <a:ext uri="{FF2B5EF4-FFF2-40B4-BE49-F238E27FC236}">
                  <a16:creationId xmlns:a16="http://schemas.microsoft.com/office/drawing/2014/main" id="{0FB77B17-FC82-55E0-66D9-F14FDA8F0753}"/>
                </a:ext>
              </a:extLst>
            </p:cNvPr>
            <p:cNvSpPr txBox="1"/>
            <p:nvPr/>
          </p:nvSpPr>
          <p:spPr>
            <a:xfrm>
              <a:off x="7479201" y="5194517"/>
              <a:ext cx="3819183" cy="1200329"/>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Large objects must be resolved with a </a:t>
              </a:r>
              <a:r>
                <a:rPr kumimoji="0" lang="en-US" sz="1800" b="1" i="0" u="none" strike="noStrike" kern="1200" cap="none" spc="0" normalizeH="0" baseline="0" noProof="0" dirty="0">
                  <a:ln>
                    <a:noFill/>
                  </a:ln>
                  <a:solidFill>
                    <a:srgbClr val="0070C0"/>
                  </a:solidFill>
                  <a:effectLst/>
                  <a:uLnTx/>
                  <a:uFillTx/>
                  <a:latin typeface="Franklin Gothic Book" panose="020F0502020204030204"/>
                  <a:ea typeface="+mn-ea"/>
                  <a:cs typeface="+mn-cs"/>
                </a:rPr>
                <a:t>distributed protocol</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r>
                <a:rPr kumimoji="0" lang="en-US" sz="1800" b="0" i="0" u="none" strike="noStrike" kern="1200" cap="none" spc="0" normalizeH="0" baseline="0" noProof="0" dirty="0">
                  <a:ln>
                    <a:noFill/>
                  </a:ln>
                  <a:effectLst/>
                  <a:uLnTx/>
                  <a:uFillTx/>
                  <a:latin typeface="Franklin Gothic Book" panose="020F0502020204030204"/>
                  <a:ea typeface="+mn-ea"/>
                  <a:cs typeface="+mn-cs"/>
                </a:rPr>
                <a:t>multiple workers on the same node can </a:t>
              </a:r>
              <a:r>
                <a:rPr kumimoji="0" lang="en-US" sz="1800" b="1" i="0" u="none" strike="noStrike" kern="1200" cap="none" spc="0" normalizeH="0" baseline="0" noProof="0" dirty="0">
                  <a:ln>
                    <a:noFill/>
                  </a:ln>
                  <a:solidFill>
                    <a:srgbClr val="0070C0"/>
                  </a:solidFill>
                  <a:effectLst/>
                  <a:uLnTx/>
                  <a:uFillTx/>
                  <a:latin typeface="Franklin Gothic Book" panose="020F0502020204030204"/>
                  <a:ea typeface="+mn-ea"/>
                  <a:cs typeface="+mn-cs"/>
                </a:rPr>
                <a:t>reference the same copy</a:t>
              </a:r>
              <a:r>
                <a:rPr kumimoji="0" lang="en-US" sz="1800" b="0" i="0" u="none" strike="noStrike" kern="1200" cap="none" spc="0" normalizeH="0" baseline="0" noProof="0" dirty="0">
                  <a:ln>
                    <a:noFill/>
                  </a:ln>
                  <a:effectLst/>
                  <a:uLnTx/>
                  <a:uFillTx/>
                  <a:latin typeface="Franklin Gothic Book" panose="020F0502020204030204"/>
                  <a:ea typeface="+mn-ea"/>
                  <a:cs typeface="+mn-cs"/>
                </a:rPr>
                <a:t> of an object. </a:t>
              </a:r>
              <a:endParaRPr kumimoji="0" lang="en-US" sz="1800" b="1" i="0" u="none" strike="noStrike" kern="1200" cap="none" spc="0" normalizeH="0" baseline="0" noProof="0" dirty="0">
                <a:ln>
                  <a:noFill/>
                </a:ln>
                <a:effectLst/>
                <a:uLnTx/>
                <a:uFillTx/>
                <a:latin typeface="Franklin Gothic Book" panose="020F0502020204030204"/>
                <a:ea typeface="+mn-ea"/>
                <a:cs typeface="+mn-cs"/>
              </a:endParaRPr>
            </a:p>
          </p:txBody>
        </p:sp>
        <p:sp>
          <p:nvSpPr>
            <p:cNvPr id="29" name="TextBox 28">
              <a:extLst>
                <a:ext uri="{FF2B5EF4-FFF2-40B4-BE49-F238E27FC236}">
                  <a16:creationId xmlns:a16="http://schemas.microsoft.com/office/drawing/2014/main" id="{F2BA4F22-16E3-1804-4925-8E37319D9D6E}"/>
                </a:ext>
              </a:extLst>
            </p:cNvPr>
            <p:cNvSpPr txBox="1"/>
            <p:nvPr/>
          </p:nvSpPr>
          <p:spPr>
            <a:xfrm>
              <a:off x="4301210" y="5226384"/>
              <a:ext cx="3169452" cy="1200329"/>
            </a:xfrm>
            <a:prstGeom prst="rect">
              <a:avLst/>
            </a:prstGeom>
            <a:noFill/>
          </p:spPr>
          <p:txBody>
            <a:bodyPr wrap="square">
              <a:spAutoFit/>
            </a:bodyPr>
            <a:lstStyle/>
            <a:p>
              <a:r>
                <a:rPr lang="en-US" b="1" dirty="0">
                  <a:solidFill>
                    <a:srgbClr val="0070C0"/>
                  </a:solidFill>
                </a:rPr>
                <a:t>Fate-share</a:t>
              </a:r>
              <a:r>
                <a:rPr lang="en-US" dirty="0"/>
                <a:t> with their owner; if other workers need them, they will be </a:t>
              </a:r>
              <a:r>
                <a:rPr lang="en-US" b="1" dirty="0">
                  <a:solidFill>
                    <a:srgbClr val="0070C0"/>
                  </a:solidFill>
                </a:rPr>
                <a:t>copied directly</a:t>
              </a:r>
              <a:r>
                <a:rPr lang="en-US" dirty="0"/>
                <a:t> from the owner’s in-process store. </a:t>
              </a:r>
            </a:p>
          </p:txBody>
        </p:sp>
      </p:grpSp>
      <p:sp>
        <p:nvSpPr>
          <p:cNvPr id="24" name="Rectangle 23">
            <a:extLst>
              <a:ext uri="{FF2B5EF4-FFF2-40B4-BE49-F238E27FC236}">
                <a16:creationId xmlns:a16="http://schemas.microsoft.com/office/drawing/2014/main" id="{6D306B86-6D96-D919-4CCF-0E32983B7C03}"/>
              </a:ext>
            </a:extLst>
          </p:cNvPr>
          <p:cNvSpPr/>
          <p:nvPr/>
        </p:nvSpPr>
        <p:spPr>
          <a:xfrm>
            <a:off x="4613188" y="1971413"/>
            <a:ext cx="3247295" cy="4412609"/>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33B07FF9-8BF8-7569-4441-D7320CB3E7FC}"/>
              </a:ext>
            </a:extLst>
          </p:cNvPr>
          <p:cNvSpPr/>
          <p:nvPr/>
        </p:nvSpPr>
        <p:spPr>
          <a:xfrm>
            <a:off x="7895437" y="1972811"/>
            <a:ext cx="3874317" cy="4412609"/>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E552B75-BC62-6C71-BA02-19CF72CF1FEC}"/>
              </a:ext>
            </a:extLst>
          </p:cNvPr>
          <p:cNvSpPr txBox="1"/>
          <p:nvPr/>
        </p:nvSpPr>
        <p:spPr>
          <a:xfrm>
            <a:off x="304801" y="5885589"/>
            <a:ext cx="4193059" cy="523220"/>
          </a:xfrm>
          <a:prstGeom prst="rect">
            <a:avLst/>
          </a:prstGeom>
          <a:noFill/>
        </p:spPr>
        <p:txBody>
          <a:bodyPr wrap="square">
            <a:spAutoFit/>
          </a:bodyPr>
          <a:lstStyle/>
          <a:p>
            <a:r>
              <a:rPr lang="en-US" sz="1400" dirty="0"/>
              <a:t>* Pathways: “similar to Ray’s object stores, but extended to track buffers held in accelerator HBM”</a:t>
            </a:r>
          </a:p>
        </p:txBody>
      </p:sp>
    </p:spTree>
    <p:extLst>
      <p:ext uri="{BB962C8B-B14F-4D97-AF65-F5344CB8AC3E}">
        <p14:creationId xmlns:p14="http://schemas.microsoft.com/office/powerpoint/2010/main" val="40606424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Memory Management </a:t>
            </a:r>
            <a:r>
              <a:rPr lang="en-US" sz="2400" dirty="0">
                <a:solidFill>
                  <a:srgbClr val="0070C0"/>
                </a:solidFill>
              </a:rPr>
              <a:t>[4]</a:t>
            </a:r>
            <a:endParaRPr lang="en-US"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23</a:t>
            </a:fld>
            <a:endParaRPr lang="en-US" dirty="0"/>
          </a:p>
        </p:txBody>
      </p:sp>
      <p:sp>
        <p:nvSpPr>
          <p:cNvPr id="25" name="TextBox 24">
            <a:extLst>
              <a:ext uri="{FF2B5EF4-FFF2-40B4-BE49-F238E27FC236}">
                <a16:creationId xmlns:a16="http://schemas.microsoft.com/office/drawing/2014/main" id="{7D08229B-6C3F-CF27-0AC0-028E32502509}"/>
              </a:ext>
            </a:extLst>
          </p:cNvPr>
          <p:cNvSpPr txBox="1"/>
          <p:nvPr/>
        </p:nvSpPr>
        <p:spPr>
          <a:xfrm>
            <a:off x="5395317" y="6490045"/>
            <a:ext cx="5478629" cy="246221"/>
          </a:xfrm>
          <a:prstGeom prst="rect">
            <a:avLst/>
          </a:prstGeom>
          <a:noFill/>
        </p:spPr>
        <p:txBody>
          <a:bodyPr wrap="square">
            <a:spAutoFit/>
          </a:bodyPr>
          <a:lstStyle/>
          <a:p>
            <a:r>
              <a:rPr lang="en-US" sz="1000" dirty="0">
                <a:solidFill>
                  <a:schemeClr val="bg1"/>
                </a:solidFill>
              </a:rPr>
              <a:t>[4] https://docs.ray.io/en/master/ray-core/objects/memory-management.html</a:t>
            </a:r>
          </a:p>
        </p:txBody>
      </p:sp>
      <p:pic>
        <p:nvPicPr>
          <p:cNvPr id="22" name="Graphic 21">
            <a:extLst>
              <a:ext uri="{FF2B5EF4-FFF2-40B4-BE49-F238E27FC236}">
                <a16:creationId xmlns:a16="http://schemas.microsoft.com/office/drawing/2014/main" id="{F54202CB-2777-1636-0656-1017F5721829}"/>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515699" y="1892508"/>
            <a:ext cx="7934325" cy="3038475"/>
          </a:xfrm>
          <a:prstGeom prst="rect">
            <a:avLst/>
          </a:prstGeom>
        </p:spPr>
      </p:pic>
      <p:sp>
        <p:nvSpPr>
          <p:cNvPr id="40" name="TextBox 39">
            <a:extLst>
              <a:ext uri="{FF2B5EF4-FFF2-40B4-BE49-F238E27FC236}">
                <a16:creationId xmlns:a16="http://schemas.microsoft.com/office/drawing/2014/main" id="{F3856763-3944-B172-D0B7-2A57D56C2A07}"/>
              </a:ext>
            </a:extLst>
          </p:cNvPr>
          <p:cNvSpPr txBox="1"/>
          <p:nvPr/>
        </p:nvSpPr>
        <p:spPr>
          <a:xfrm>
            <a:off x="8040127" y="1908919"/>
            <a:ext cx="3871785" cy="1631216"/>
          </a:xfrm>
          <a:prstGeom prst="rect">
            <a:avLst/>
          </a:prstGeom>
          <a:noFill/>
        </p:spPr>
        <p:txBody>
          <a:bodyPr wrap="square">
            <a:spAutoFit/>
          </a:bodyPr>
          <a:lstStyle/>
          <a:p>
            <a:r>
              <a:rPr lang="en-US" sz="2000" dirty="0"/>
              <a:t>Note: if an object is already present on the node, no additional allocations, which allows </a:t>
            </a:r>
            <a:r>
              <a:rPr lang="en-US" sz="2000" dirty="0">
                <a:solidFill>
                  <a:srgbClr val="0070C0"/>
                </a:solidFill>
              </a:rPr>
              <a:t>large objects</a:t>
            </a:r>
            <a:r>
              <a:rPr lang="en-US" sz="2000" dirty="0"/>
              <a:t> to be efficiently </a:t>
            </a:r>
            <a:r>
              <a:rPr lang="en-US" sz="2000" dirty="0">
                <a:solidFill>
                  <a:srgbClr val="0070C0"/>
                </a:solidFill>
              </a:rPr>
              <a:t>shared</a:t>
            </a:r>
            <a:r>
              <a:rPr lang="en-US" sz="2000" dirty="0"/>
              <a:t> </a:t>
            </a:r>
            <a:r>
              <a:rPr lang="en-US" sz="2000" dirty="0">
                <a:solidFill>
                  <a:srgbClr val="0070C0"/>
                </a:solidFill>
              </a:rPr>
              <a:t>among many actors and tasks</a:t>
            </a:r>
            <a:r>
              <a:rPr lang="en-US" sz="2000" dirty="0"/>
              <a:t>.</a:t>
            </a:r>
          </a:p>
        </p:txBody>
      </p:sp>
      <p:graphicFrame>
        <p:nvGraphicFramePr>
          <p:cNvPr id="18" name="Diagram 17">
            <a:extLst>
              <a:ext uri="{FF2B5EF4-FFF2-40B4-BE49-F238E27FC236}">
                <a16:creationId xmlns:a16="http://schemas.microsoft.com/office/drawing/2014/main" id="{83DA3DCD-D24A-6D1B-6D60-317041725ABB}"/>
              </a:ext>
            </a:extLst>
          </p:cNvPr>
          <p:cNvGraphicFramePr/>
          <p:nvPr>
            <p:extLst>
              <p:ext uri="{D42A27DB-BD31-4B8C-83A1-F6EECF244321}">
                <p14:modId xmlns:p14="http://schemas.microsoft.com/office/powerpoint/2010/main" val="3196916641"/>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pSp>
        <p:nvGrpSpPr>
          <p:cNvPr id="6" name="Group 5">
            <a:extLst>
              <a:ext uri="{FF2B5EF4-FFF2-40B4-BE49-F238E27FC236}">
                <a16:creationId xmlns:a16="http://schemas.microsoft.com/office/drawing/2014/main" id="{7D270773-2A4D-AFBC-59C2-3047F56386D9}"/>
              </a:ext>
            </a:extLst>
          </p:cNvPr>
          <p:cNvGrpSpPr/>
          <p:nvPr/>
        </p:nvGrpSpPr>
        <p:grpSpPr>
          <a:xfrm>
            <a:off x="718149" y="4318259"/>
            <a:ext cx="2119942" cy="1833957"/>
            <a:chOff x="718149" y="4318259"/>
            <a:chExt cx="2119942" cy="1833957"/>
          </a:xfrm>
        </p:grpSpPr>
        <p:sp>
          <p:nvSpPr>
            <p:cNvPr id="36" name="TextBox 35">
              <a:extLst>
                <a:ext uri="{FF2B5EF4-FFF2-40B4-BE49-F238E27FC236}">
                  <a16:creationId xmlns:a16="http://schemas.microsoft.com/office/drawing/2014/main" id="{843CF123-8642-8EAB-FAA1-C3D62D52A165}"/>
                </a:ext>
              </a:extLst>
            </p:cNvPr>
            <p:cNvSpPr txBox="1"/>
            <p:nvPr/>
          </p:nvSpPr>
          <p:spPr>
            <a:xfrm>
              <a:off x="718149" y="4951887"/>
              <a:ext cx="2119942" cy="1200329"/>
            </a:xfrm>
            <a:prstGeom prst="rect">
              <a:avLst/>
            </a:prstGeom>
            <a:noFill/>
          </p:spPr>
          <p:txBody>
            <a:bodyPr wrap="square">
              <a:spAutoFit/>
            </a:bodyPr>
            <a:lstStyle/>
            <a:p>
              <a:r>
                <a:rPr lang="en-US" dirty="0"/>
                <a:t>Memory </a:t>
              </a:r>
              <a:r>
                <a:rPr lang="en-US" dirty="0">
                  <a:solidFill>
                    <a:srgbClr val="0070C0"/>
                  </a:solidFill>
                </a:rPr>
                <a:t>used by application </a:t>
              </a:r>
              <a:r>
                <a:rPr lang="en-US" dirty="0"/>
                <a:t>(e.g., in Python code or TensorFlow)</a:t>
              </a:r>
            </a:p>
          </p:txBody>
        </p:sp>
        <p:sp>
          <p:nvSpPr>
            <p:cNvPr id="14" name="Arrow: Right 13">
              <a:extLst>
                <a:ext uri="{FF2B5EF4-FFF2-40B4-BE49-F238E27FC236}">
                  <a16:creationId xmlns:a16="http://schemas.microsoft.com/office/drawing/2014/main" id="{8C5E729E-8335-9A7D-AD20-C9862487CBFB}"/>
                </a:ext>
              </a:extLst>
            </p:cNvPr>
            <p:cNvSpPr/>
            <p:nvPr/>
          </p:nvSpPr>
          <p:spPr>
            <a:xfrm rot="16200000">
              <a:off x="1785009" y="4561157"/>
              <a:ext cx="673870" cy="188073"/>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D0089902-1FB6-263B-5638-62A844ECE261}"/>
                </a:ext>
              </a:extLst>
            </p:cNvPr>
            <p:cNvSpPr/>
            <p:nvPr/>
          </p:nvSpPr>
          <p:spPr>
            <a:xfrm>
              <a:off x="777455" y="5016844"/>
              <a:ext cx="1908080" cy="1095632"/>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a:extLst>
              <a:ext uri="{FF2B5EF4-FFF2-40B4-BE49-F238E27FC236}">
                <a16:creationId xmlns:a16="http://schemas.microsoft.com/office/drawing/2014/main" id="{9E75C3FA-A66C-4C6B-BF17-0A96C26AA5C3}"/>
              </a:ext>
            </a:extLst>
          </p:cNvPr>
          <p:cNvGrpSpPr/>
          <p:nvPr/>
        </p:nvGrpSpPr>
        <p:grpSpPr>
          <a:xfrm>
            <a:off x="5377658" y="4450063"/>
            <a:ext cx="6435402" cy="1591843"/>
            <a:chOff x="5377658" y="4450063"/>
            <a:chExt cx="6435402" cy="1591843"/>
          </a:xfrm>
        </p:grpSpPr>
        <p:sp>
          <p:nvSpPr>
            <p:cNvPr id="38" name="TextBox 37">
              <a:extLst>
                <a:ext uri="{FF2B5EF4-FFF2-40B4-BE49-F238E27FC236}">
                  <a16:creationId xmlns:a16="http://schemas.microsoft.com/office/drawing/2014/main" id="{3D1B11FF-F661-7C93-8100-07299081B70F}"/>
                </a:ext>
              </a:extLst>
            </p:cNvPr>
            <p:cNvSpPr txBox="1"/>
            <p:nvPr/>
          </p:nvSpPr>
          <p:spPr>
            <a:xfrm>
              <a:off x="5377658" y="4841577"/>
              <a:ext cx="6435402" cy="1200329"/>
            </a:xfrm>
            <a:prstGeom prst="rect">
              <a:avLst/>
            </a:prstGeom>
            <a:noFill/>
          </p:spPr>
          <p:txBody>
            <a:bodyPr wrap="square">
              <a:spAutoFit/>
            </a:bodyPr>
            <a:lstStyle/>
            <a:p>
              <a:r>
                <a:rPr lang="en-US" dirty="0"/>
                <a:t>Memory used when </a:t>
              </a:r>
              <a:r>
                <a:rPr lang="en-US" dirty="0">
                  <a:solidFill>
                    <a:srgbClr val="0070C0"/>
                  </a:solidFill>
                </a:rPr>
                <a:t>application creates objects </a:t>
              </a:r>
              <a:r>
                <a:rPr lang="en-US" dirty="0"/>
                <a:t>in the object store and when returning values from remote functions. Objects are reference counted and evicted when they fall out of scope. There is an object store server running on each node.</a:t>
              </a:r>
            </a:p>
          </p:txBody>
        </p:sp>
        <p:sp>
          <p:nvSpPr>
            <p:cNvPr id="16" name="Arrow: Right 15">
              <a:extLst>
                <a:ext uri="{FF2B5EF4-FFF2-40B4-BE49-F238E27FC236}">
                  <a16:creationId xmlns:a16="http://schemas.microsoft.com/office/drawing/2014/main" id="{BBFEE552-8D31-062B-70E4-3FD6DF028489}"/>
                </a:ext>
              </a:extLst>
            </p:cNvPr>
            <p:cNvSpPr/>
            <p:nvPr/>
          </p:nvSpPr>
          <p:spPr>
            <a:xfrm rot="16200000">
              <a:off x="6008804" y="4588086"/>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26B7F1D-9F6C-C1AE-849B-FCF247FA6951}"/>
                </a:ext>
              </a:extLst>
            </p:cNvPr>
            <p:cNvSpPr/>
            <p:nvPr/>
          </p:nvSpPr>
          <p:spPr>
            <a:xfrm>
              <a:off x="5415357" y="4909751"/>
              <a:ext cx="6199993" cy="1111807"/>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 name="Group 2">
            <a:extLst>
              <a:ext uri="{FF2B5EF4-FFF2-40B4-BE49-F238E27FC236}">
                <a16:creationId xmlns:a16="http://schemas.microsoft.com/office/drawing/2014/main" id="{AA846D5C-70BD-6AE3-F5FE-A06504998F1A}"/>
              </a:ext>
            </a:extLst>
          </p:cNvPr>
          <p:cNvGrpSpPr/>
          <p:nvPr/>
        </p:nvGrpSpPr>
        <p:grpSpPr>
          <a:xfrm>
            <a:off x="7378459" y="3576853"/>
            <a:ext cx="4187465" cy="1266693"/>
            <a:chOff x="7312557" y="3502712"/>
            <a:chExt cx="4187465" cy="1266693"/>
          </a:xfrm>
        </p:grpSpPr>
        <p:sp>
          <p:nvSpPr>
            <p:cNvPr id="42" name="TextBox 41">
              <a:extLst>
                <a:ext uri="{FF2B5EF4-FFF2-40B4-BE49-F238E27FC236}">
                  <a16:creationId xmlns:a16="http://schemas.microsoft.com/office/drawing/2014/main" id="{122E2BEF-64E1-44AD-FD99-EA661AB432DE}"/>
                </a:ext>
              </a:extLst>
            </p:cNvPr>
            <p:cNvSpPr txBox="1"/>
            <p:nvPr/>
          </p:nvSpPr>
          <p:spPr>
            <a:xfrm>
              <a:off x="7312557" y="3828588"/>
              <a:ext cx="4187465" cy="923330"/>
            </a:xfrm>
            <a:prstGeom prst="rect">
              <a:avLst/>
            </a:prstGeom>
            <a:noFill/>
          </p:spPr>
          <p:txBody>
            <a:bodyPr wrap="square">
              <a:spAutoFit/>
            </a:bodyPr>
            <a:lstStyle/>
            <a:p>
              <a:r>
                <a:rPr lang="en-US" dirty="0"/>
                <a:t>Memory used by the C++ </a:t>
              </a:r>
              <a:r>
                <a:rPr lang="en-US" dirty="0">
                  <a:solidFill>
                    <a:srgbClr val="0070C0"/>
                  </a:solidFill>
                </a:rPr>
                <a:t>raylet process </a:t>
              </a:r>
              <a:r>
                <a:rPr lang="en-US" dirty="0"/>
                <a:t>running on each node, which cannot be controlled, but is typically quite </a:t>
              </a:r>
              <a:r>
                <a:rPr lang="en-US" dirty="0">
                  <a:solidFill>
                    <a:srgbClr val="0070C0"/>
                  </a:solidFill>
                </a:rPr>
                <a:t>small</a:t>
              </a:r>
              <a:r>
                <a:rPr lang="en-US" dirty="0"/>
                <a:t>.</a:t>
              </a:r>
            </a:p>
          </p:txBody>
        </p:sp>
        <p:sp>
          <p:nvSpPr>
            <p:cNvPr id="17" name="Arrow: Right 16">
              <a:extLst>
                <a:ext uri="{FF2B5EF4-FFF2-40B4-BE49-F238E27FC236}">
                  <a16:creationId xmlns:a16="http://schemas.microsoft.com/office/drawing/2014/main" id="{94FDEC0D-C27E-B073-FCF9-F9A896451A93}"/>
                </a:ext>
              </a:extLst>
            </p:cNvPr>
            <p:cNvSpPr/>
            <p:nvPr/>
          </p:nvSpPr>
          <p:spPr>
            <a:xfrm rot="16200000">
              <a:off x="7326858" y="3640735"/>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D5375C9-6191-CD46-3A9F-14AF9F96212E}"/>
                </a:ext>
              </a:extLst>
            </p:cNvPr>
            <p:cNvSpPr/>
            <p:nvPr/>
          </p:nvSpPr>
          <p:spPr>
            <a:xfrm>
              <a:off x="7384201" y="3896497"/>
              <a:ext cx="3967540" cy="872908"/>
            </a:xfrm>
            <a:prstGeom prst="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9591055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445528" y="383879"/>
            <a:ext cx="11451400" cy="1450757"/>
          </a:xfrm>
        </p:spPr>
        <p:txBody>
          <a:bodyPr/>
          <a:lstStyle/>
          <a:p>
            <a:r>
              <a:rPr lang="en-US" dirty="0"/>
              <a:t>Ray: </a:t>
            </a:r>
            <a:r>
              <a:rPr lang="en-US" sz="3600" b="1" dirty="0">
                <a:solidFill>
                  <a:srgbClr val="0070C0"/>
                </a:solidFill>
              </a:rPr>
              <a:t>Memory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24</a:t>
            </a:fld>
            <a:endParaRPr lang="en-US" dirty="0"/>
          </a:p>
        </p:txBody>
      </p:sp>
      <p:pic>
        <p:nvPicPr>
          <p:cNvPr id="5" name="Picture 4">
            <a:extLst>
              <a:ext uri="{FF2B5EF4-FFF2-40B4-BE49-F238E27FC236}">
                <a16:creationId xmlns:a16="http://schemas.microsoft.com/office/drawing/2014/main" id="{6D851D9B-69AF-F5CA-4758-72295F974B30}"/>
              </a:ext>
            </a:extLst>
          </p:cNvPr>
          <p:cNvPicPr>
            <a:picLocks noChangeAspect="1"/>
          </p:cNvPicPr>
          <p:nvPr/>
        </p:nvPicPr>
        <p:blipFill>
          <a:blip r:embed="rId2"/>
          <a:stretch>
            <a:fillRect/>
          </a:stretch>
        </p:blipFill>
        <p:spPr>
          <a:xfrm>
            <a:off x="363063" y="2034433"/>
            <a:ext cx="6210732" cy="3101717"/>
          </a:xfrm>
          <a:prstGeom prst="rect">
            <a:avLst/>
          </a:prstGeom>
        </p:spPr>
      </p:pic>
      <p:sp>
        <p:nvSpPr>
          <p:cNvPr id="7" name="TextBox 6">
            <a:extLst>
              <a:ext uri="{FF2B5EF4-FFF2-40B4-BE49-F238E27FC236}">
                <a16:creationId xmlns:a16="http://schemas.microsoft.com/office/drawing/2014/main" id="{54D0000F-8474-2A14-6169-A48D29F146D1}"/>
              </a:ext>
            </a:extLst>
          </p:cNvPr>
          <p:cNvSpPr txBox="1"/>
          <p:nvPr/>
        </p:nvSpPr>
        <p:spPr>
          <a:xfrm>
            <a:off x="6697362" y="3644379"/>
            <a:ext cx="4868564" cy="2585323"/>
          </a:xfrm>
          <a:prstGeom prst="rect">
            <a:avLst/>
          </a:prstGeom>
          <a:noFill/>
        </p:spPr>
        <p:txBody>
          <a:bodyPr wrap="square">
            <a:spAutoFit/>
          </a:bodyPr>
          <a:lstStyle/>
          <a:p>
            <a:r>
              <a:rPr lang="en-US" dirty="0"/>
              <a:t>For </a:t>
            </a:r>
            <a:r>
              <a:rPr lang="en-US" dirty="0">
                <a:solidFill>
                  <a:srgbClr val="0070C0"/>
                </a:solidFill>
              </a:rPr>
              <a:t>remote tasks</a:t>
            </a:r>
            <a:r>
              <a:rPr lang="en-US" dirty="0"/>
              <a:t>, the object value is computed by the executing worker. </a:t>
            </a:r>
          </a:p>
          <a:p>
            <a:pPr marL="742950" lvl="1" indent="-285750">
              <a:buFont typeface="Arial" panose="020B0604020202020204" pitchFamily="34" charset="0"/>
              <a:buChar char="•"/>
            </a:pPr>
            <a:r>
              <a:rPr lang="en-US" dirty="0"/>
              <a:t>If the value is </a:t>
            </a:r>
            <a:r>
              <a:rPr lang="en-US" dirty="0">
                <a:solidFill>
                  <a:srgbClr val="0070C0"/>
                </a:solidFill>
              </a:rPr>
              <a:t>small</a:t>
            </a:r>
            <a:r>
              <a:rPr lang="en-US" dirty="0"/>
              <a:t>, the worker replies directly to the owner with the value, which is copied into the owner’s in-process store. </a:t>
            </a:r>
          </a:p>
          <a:p>
            <a:pPr marL="742950" lvl="1" indent="-285750">
              <a:buFont typeface="Arial" panose="020B0604020202020204" pitchFamily="34" charset="0"/>
              <a:buChar char="•"/>
            </a:pPr>
            <a:r>
              <a:rPr lang="en-US" dirty="0"/>
              <a:t>If the value is </a:t>
            </a:r>
            <a:r>
              <a:rPr lang="en-US" dirty="0">
                <a:solidFill>
                  <a:srgbClr val="0070C0"/>
                </a:solidFill>
              </a:rPr>
              <a:t>large</a:t>
            </a:r>
            <a:r>
              <a:rPr lang="en-US" dirty="0"/>
              <a:t>, the executing worker stores the value in its local shared memory store. </a:t>
            </a:r>
          </a:p>
        </p:txBody>
      </p:sp>
      <p:sp>
        <p:nvSpPr>
          <p:cNvPr id="9" name="TextBox 8">
            <a:extLst>
              <a:ext uri="{FF2B5EF4-FFF2-40B4-BE49-F238E27FC236}">
                <a16:creationId xmlns:a16="http://schemas.microsoft.com/office/drawing/2014/main" id="{2B605970-AB6B-F650-8A22-F316138AFD87}"/>
              </a:ext>
            </a:extLst>
          </p:cNvPr>
          <p:cNvSpPr txBox="1"/>
          <p:nvPr/>
        </p:nvSpPr>
        <p:spPr>
          <a:xfrm>
            <a:off x="6771503" y="2073014"/>
            <a:ext cx="5000368" cy="1477328"/>
          </a:xfrm>
          <a:prstGeom prst="rect">
            <a:avLst/>
          </a:prstGeom>
          <a:noFill/>
        </p:spPr>
        <p:txBody>
          <a:bodyPr wrap="square">
            <a:spAutoFit/>
          </a:bodyPr>
          <a:lstStyle/>
          <a:p>
            <a:r>
              <a:rPr lang="en-US" dirty="0"/>
              <a:t>For example, as shown in the figure, the </a:t>
            </a:r>
            <a:r>
              <a:rPr lang="en-US" dirty="0">
                <a:solidFill>
                  <a:srgbClr val="0070C0"/>
                </a:solidFill>
              </a:rPr>
              <a:t>primary copy </a:t>
            </a:r>
            <a:r>
              <a:rPr lang="en-US" dirty="0"/>
              <a:t>(Node 2) is </a:t>
            </a:r>
            <a:r>
              <a:rPr lang="en-US" b="1" dirty="0">
                <a:solidFill>
                  <a:srgbClr val="0070C0"/>
                </a:solidFill>
              </a:rPr>
              <a:t>ineligible for eviction</a:t>
            </a:r>
            <a:r>
              <a:rPr lang="en-US" dirty="0"/>
              <a:t>. However, the copies on Nodes 1 (created through `ray.get`) and 3 (created through task submission) can be evicted under memory pressure.</a:t>
            </a:r>
          </a:p>
        </p:txBody>
      </p:sp>
      <p:sp>
        <p:nvSpPr>
          <p:cNvPr id="8" name="TextBox 7">
            <a:extLst>
              <a:ext uri="{FF2B5EF4-FFF2-40B4-BE49-F238E27FC236}">
                <a16:creationId xmlns:a16="http://schemas.microsoft.com/office/drawing/2014/main" id="{4C9ECA64-401C-F6CE-CD3A-D08EAEA0BAF7}"/>
              </a:ext>
            </a:extLst>
          </p:cNvPr>
          <p:cNvSpPr txBox="1"/>
          <p:nvPr/>
        </p:nvSpPr>
        <p:spPr>
          <a:xfrm>
            <a:off x="337750" y="5195154"/>
            <a:ext cx="6318423" cy="1200329"/>
          </a:xfrm>
          <a:prstGeom prst="rect">
            <a:avLst/>
          </a:prstGeom>
          <a:noFill/>
        </p:spPr>
        <p:txBody>
          <a:bodyPr wrap="square">
            <a:spAutoFit/>
          </a:bodyPr>
          <a:lstStyle/>
          <a:p>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In most cases, the </a:t>
            </a:r>
            <a:r>
              <a:rPr lang="en-US" sz="1800" b="1" dirty="0">
                <a:solidFill>
                  <a:srgbClr val="0070C0"/>
                </a:solidFill>
                <a:effectLst/>
                <a:latin typeface="Arial" panose="020B0604020202020204" pitchFamily="34" charset="0"/>
                <a:ea typeface="Times New Roman" panose="02020603050405020304" pitchFamily="18" charset="0"/>
                <a:cs typeface="Times New Roman" panose="02020603050405020304" pitchFamily="18" charset="0"/>
              </a:rPr>
              <a:t>primary copy is the first copy </a:t>
            </a:r>
            <a:r>
              <a:rPr lang="en-US" sz="1800" dirty="0">
                <a:effectLst/>
                <a:latin typeface="Arial" panose="020B0604020202020204" pitchFamily="34" charset="0"/>
                <a:ea typeface="Times New Roman" panose="02020603050405020304" pitchFamily="18" charset="0"/>
                <a:cs typeface="Times New Roman" panose="02020603050405020304" pitchFamily="18" charset="0"/>
              </a:rPr>
              <a:t>(small or large)</a:t>
            </a:r>
            <a:r>
              <a:rPr lang="en-US" sz="1800" b="1" dirty="0">
                <a:solidFill>
                  <a:srgbClr val="0070C0"/>
                </a:solidFill>
                <a:effectLst/>
                <a:latin typeface="Arial" panose="020B0604020202020204" pitchFamily="34" charset="0"/>
                <a:ea typeface="Times New Roman" panose="02020603050405020304" pitchFamily="18" charset="0"/>
                <a:cs typeface="Times New Roman" panose="02020603050405020304" pitchFamily="18" charset="0"/>
              </a:rPr>
              <a:t> </a:t>
            </a:r>
            <a:r>
              <a:rPr lang="en-US" sz="1800"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of the object to be created. If the initial copy is lost through a failure, the owner will attempt to designate a new primary copy based on the object’s available locations.</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p:txBody>
      </p:sp>
      <p:sp>
        <p:nvSpPr>
          <p:cNvPr id="10" name="Arrow: Right 9">
            <a:extLst>
              <a:ext uri="{FF2B5EF4-FFF2-40B4-BE49-F238E27FC236}">
                <a16:creationId xmlns:a16="http://schemas.microsoft.com/office/drawing/2014/main" id="{EDB5EC02-BDA1-DA3D-BAA0-00A7B43231B8}"/>
              </a:ext>
            </a:extLst>
          </p:cNvPr>
          <p:cNvSpPr/>
          <p:nvPr/>
        </p:nvSpPr>
        <p:spPr>
          <a:xfrm rot="16200000">
            <a:off x="3570406" y="4991742"/>
            <a:ext cx="396815" cy="120770"/>
          </a:xfrm>
          <a:prstGeom prst="rightArrow">
            <a:avLst/>
          </a:prstGeom>
          <a:solidFill>
            <a:srgbClr val="0070C0"/>
          </a:solidFill>
          <a:ln>
            <a:solidFill>
              <a:srgbClr val="0070C0"/>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a:p>
        </p:txBody>
      </p:sp>
      <p:graphicFrame>
        <p:nvGraphicFramePr>
          <p:cNvPr id="11" name="Diagram 10">
            <a:extLst>
              <a:ext uri="{FF2B5EF4-FFF2-40B4-BE49-F238E27FC236}">
                <a16:creationId xmlns:a16="http://schemas.microsoft.com/office/drawing/2014/main" id="{A3B5B708-6BD7-96C0-4BBA-19F4344E23B4}"/>
              </a:ext>
            </a:extLst>
          </p:cNvPr>
          <p:cNvGraphicFramePr/>
          <p:nvPr>
            <p:extLst>
              <p:ext uri="{D42A27DB-BD31-4B8C-83A1-F6EECF244321}">
                <p14:modId xmlns:p14="http://schemas.microsoft.com/office/powerpoint/2010/main" val="2122688349"/>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621697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25</a:t>
            </a:fld>
            <a:endParaRPr lang="en-US" dirty="0"/>
          </a:p>
        </p:txBody>
      </p:sp>
      <p:sp>
        <p:nvSpPr>
          <p:cNvPr id="21" name="TextBox 20">
            <a:extLst>
              <a:ext uri="{FF2B5EF4-FFF2-40B4-BE49-F238E27FC236}">
                <a16:creationId xmlns:a16="http://schemas.microsoft.com/office/drawing/2014/main" id="{F7737A36-927F-2AF0-6CAD-6D6D3B1FE2FC}"/>
              </a:ext>
            </a:extLst>
          </p:cNvPr>
          <p:cNvSpPr txBox="1"/>
          <p:nvPr/>
        </p:nvSpPr>
        <p:spPr>
          <a:xfrm>
            <a:off x="1131051" y="2161995"/>
            <a:ext cx="9775846" cy="3170099"/>
          </a:xfrm>
          <a:prstGeom prst="rect">
            <a:avLst/>
          </a:prstGeom>
          <a:noFill/>
        </p:spPr>
        <p:txBody>
          <a:bodyPr wrap="square">
            <a:spAutoFit/>
          </a:bodyPr>
          <a:lstStyle/>
          <a:p>
            <a:pPr marL="285750" indent="-285750">
              <a:buFont typeface="Arial" panose="020B0604020202020204" pitchFamily="34" charset="0"/>
              <a:buChar char="•"/>
            </a:pPr>
            <a:r>
              <a:rPr lang="en-US" sz="2000" dirty="0"/>
              <a:t>Ray </a:t>
            </a:r>
            <a:r>
              <a:rPr lang="en-US" sz="2000" dirty="0">
                <a:solidFill>
                  <a:srgbClr val="0070C0"/>
                </a:solidFill>
              </a:rPr>
              <a:t>automatically</a:t>
            </a:r>
            <a:r>
              <a:rPr lang="en-US" sz="2000" dirty="0"/>
              <a:t> </a:t>
            </a:r>
            <a:r>
              <a:rPr lang="en-US" sz="2000" dirty="0">
                <a:solidFill>
                  <a:srgbClr val="0070C0"/>
                </a:solidFill>
              </a:rPr>
              <a:t>detects physical availability of resources </a:t>
            </a:r>
            <a:r>
              <a:rPr lang="en-US" sz="2000" dirty="0"/>
              <a:t>(CPU, GPU, and memory resource types) on each node. </a:t>
            </a:r>
          </a:p>
          <a:p>
            <a:pPr marL="285750" indent="-285750">
              <a:buFont typeface="Arial" panose="020B0604020202020204" pitchFamily="34" charset="0"/>
              <a:buChar char="•"/>
            </a:pPr>
            <a:r>
              <a:rPr lang="en-US" sz="2000" dirty="0">
                <a:solidFill>
                  <a:srgbClr val="0070C0"/>
                </a:solidFill>
              </a:rPr>
              <a:t>User</a:t>
            </a:r>
            <a:r>
              <a:rPr lang="en-US" sz="2000" dirty="0"/>
              <a:t> can </a:t>
            </a:r>
            <a:r>
              <a:rPr lang="en-US" sz="2000" dirty="0">
                <a:solidFill>
                  <a:srgbClr val="0070C0"/>
                </a:solidFill>
              </a:rPr>
              <a:t>define custom resource requirements</a:t>
            </a:r>
            <a:r>
              <a:rPr lang="en-US" sz="2000" dirty="0"/>
              <a:t>.</a:t>
            </a:r>
          </a:p>
          <a:p>
            <a:pPr marL="285750" indent="-285750">
              <a:buFont typeface="Arial" panose="020B0604020202020204" pitchFamily="34" charset="0"/>
              <a:buChar char="•"/>
            </a:pPr>
            <a:r>
              <a:rPr lang="en-US" sz="2000" dirty="0">
                <a:solidFill>
                  <a:srgbClr val="000000"/>
                </a:solidFill>
                <a:ea typeface="Times New Roman" panose="02020603050405020304" pitchFamily="18" charset="0"/>
              </a:rPr>
              <a:t>D</a:t>
            </a:r>
            <a:r>
              <a:rPr lang="en-US" sz="2000" dirty="0">
                <a:solidFill>
                  <a:srgbClr val="000000"/>
                </a:solidFill>
                <a:effectLst/>
                <a:ea typeface="Times New Roman" panose="02020603050405020304" pitchFamily="18" charset="0"/>
              </a:rPr>
              <a:t>istributed scheduler matches resource requests from the owners to resource availability in the cluster. </a:t>
            </a:r>
          </a:p>
          <a:p>
            <a:pPr marL="285750" indent="-285750">
              <a:buFont typeface="Arial" panose="020B0604020202020204" pitchFamily="34" charset="0"/>
              <a:buChar char="•"/>
            </a:pPr>
            <a:r>
              <a:rPr lang="en-US" sz="2000" dirty="0">
                <a:solidFill>
                  <a:srgbClr val="000000"/>
                </a:solidFill>
                <a:effectLst/>
                <a:ea typeface="Times New Roman" panose="02020603050405020304" pitchFamily="18" charset="0"/>
              </a:rPr>
              <a:t>Resource requests are hard scheduling constraints. </a:t>
            </a:r>
          </a:p>
          <a:p>
            <a:pPr marL="285750" indent="-285750">
              <a:buFont typeface="Arial" panose="020B0604020202020204" pitchFamily="34" charset="0"/>
              <a:buChar char="•"/>
            </a:pPr>
            <a:r>
              <a:rPr lang="en-US" sz="2000" dirty="0"/>
              <a:t>Resource limits are not enforced. It is </a:t>
            </a:r>
            <a:r>
              <a:rPr lang="en-US" sz="2000" dirty="0">
                <a:solidFill>
                  <a:srgbClr val="0070C0"/>
                </a:solidFill>
              </a:rPr>
              <a:t>up to the user</a:t>
            </a:r>
            <a:r>
              <a:rPr lang="en-US" sz="2000" dirty="0"/>
              <a:t> to specify accurate resource requirements. </a:t>
            </a:r>
          </a:p>
          <a:p>
            <a:pPr marL="285750" indent="-285750">
              <a:buFont typeface="Arial" panose="020B0604020202020204" pitchFamily="34" charset="0"/>
              <a:buChar char="•"/>
            </a:pPr>
            <a:r>
              <a:rPr lang="en-US" sz="2000" dirty="0"/>
              <a:t>The main purposes of Ray’s resource requirements are admission control and intelligent autoscaling.</a:t>
            </a:r>
          </a:p>
        </p:txBody>
      </p:sp>
      <p:graphicFrame>
        <p:nvGraphicFramePr>
          <p:cNvPr id="5" name="Diagram 4">
            <a:extLst>
              <a:ext uri="{FF2B5EF4-FFF2-40B4-BE49-F238E27FC236}">
                <a16:creationId xmlns:a16="http://schemas.microsoft.com/office/drawing/2014/main" id="{290E23D9-A9AA-A323-4B73-6C84198EB02C}"/>
              </a:ext>
            </a:extLst>
          </p:cNvPr>
          <p:cNvGraphicFramePr/>
          <p:nvPr>
            <p:extLst>
              <p:ext uri="{D42A27DB-BD31-4B8C-83A1-F6EECF244321}">
                <p14:modId xmlns:p14="http://schemas.microsoft.com/office/powerpoint/2010/main" val="1814265185"/>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8108542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CA3B910-13E0-2D5E-2D3B-65ED05B3251B}"/>
              </a:ext>
            </a:extLst>
          </p:cNvPr>
          <p:cNvSpPr>
            <a:spLocks noGrp="1"/>
          </p:cNvSpPr>
          <p:nvPr>
            <p:ph type="sldNum" sz="quarter" idx="12"/>
          </p:nvPr>
        </p:nvSpPr>
        <p:spPr/>
        <p:txBody>
          <a:bodyPr/>
          <a:lstStyle/>
          <a:p>
            <a:fld id="{3A98EE3D-8CD1-4C3F-BD1C-C98C9596463C}" type="slidenum">
              <a:rPr lang="en-US" smtClean="0"/>
              <a:t>26</a:t>
            </a:fld>
            <a:endParaRPr lang="en-US" dirty="0"/>
          </a:p>
        </p:txBody>
      </p:sp>
      <p:sp>
        <p:nvSpPr>
          <p:cNvPr id="7" name="Title 1">
            <a:extLst>
              <a:ext uri="{FF2B5EF4-FFF2-40B4-BE49-F238E27FC236}">
                <a16:creationId xmlns:a16="http://schemas.microsoft.com/office/drawing/2014/main" id="{F2BBD7DF-F2CE-9DE0-F7F5-D580568B67E3}"/>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10" name="TextBox 9">
            <a:extLst>
              <a:ext uri="{FF2B5EF4-FFF2-40B4-BE49-F238E27FC236}">
                <a16:creationId xmlns:a16="http://schemas.microsoft.com/office/drawing/2014/main" id="{49647F51-DC71-56EE-D1BB-3983AD0BECBB}"/>
              </a:ext>
            </a:extLst>
          </p:cNvPr>
          <p:cNvSpPr txBox="1"/>
          <p:nvPr/>
        </p:nvSpPr>
        <p:spPr>
          <a:xfrm>
            <a:off x="1194486" y="1947889"/>
            <a:ext cx="9489990" cy="3785652"/>
          </a:xfrm>
          <a:prstGeom prst="rect">
            <a:avLst/>
          </a:prstGeom>
          <a:noFill/>
        </p:spPr>
        <p:txBody>
          <a:bodyPr wrap="square">
            <a:spAutoFit/>
          </a:bodyPr>
          <a:lstStyle/>
          <a:p>
            <a:r>
              <a:rPr lang="en-US" sz="2400" b="1" dirty="0"/>
              <a:t>Autoscaler</a:t>
            </a:r>
            <a:endParaRPr lang="en-US" b="1" dirty="0"/>
          </a:p>
          <a:p>
            <a:pPr marL="285750" indent="-285750">
              <a:buFont typeface="Arial" panose="020B0604020202020204" pitchFamily="34" charset="0"/>
              <a:buChar char="•"/>
            </a:pPr>
            <a:r>
              <a:rPr lang="en-US" dirty="0"/>
              <a:t>Autoscaler (also known as the Cluster Launcher) is responsible for bringing up an initial set of cluster nodes and </a:t>
            </a:r>
            <a:r>
              <a:rPr lang="en-US" b="1" dirty="0">
                <a:solidFill>
                  <a:srgbClr val="0070C0"/>
                </a:solidFill>
              </a:rPr>
              <a:t>adding additional nodes</a:t>
            </a:r>
            <a:r>
              <a:rPr lang="en-US" dirty="0"/>
              <a:t>. </a:t>
            </a:r>
          </a:p>
          <a:p>
            <a:pPr marL="285750" indent="-285750">
              <a:buFont typeface="Arial" panose="020B0604020202020204" pitchFamily="34" charset="0"/>
              <a:buChar char="•"/>
            </a:pPr>
            <a:r>
              <a:rPr lang="en-US" dirty="0"/>
              <a:t>It can increase the number of nodes exactly to meet resource demands (Version 1.1+)</a:t>
            </a:r>
          </a:p>
          <a:p>
            <a:pPr lvl="1"/>
            <a:r>
              <a:rPr lang="en-US" dirty="0"/>
              <a:t>1. Calculate the number of nodes required to satisfy all currently pending tasks, actor, and placement group requests.</a:t>
            </a:r>
          </a:p>
          <a:p>
            <a:pPr lvl="1"/>
            <a:r>
              <a:rPr lang="en-US" dirty="0"/>
              <a:t>2. Launch new nodes.</a:t>
            </a:r>
          </a:p>
          <a:p>
            <a:pPr lvl="2"/>
            <a:r>
              <a:rPr lang="en-US" dirty="0"/>
              <a:t>1) If the number of nodes required total divided by the number of current nodes exceeds `1 + upscaling_speed`, then the number of nodes launched will be limited by that threshold.</a:t>
            </a:r>
          </a:p>
          <a:p>
            <a:pPr lvl="2"/>
            <a:r>
              <a:rPr lang="en-US" dirty="0"/>
              <a:t>2) When nodes are launched via request_resources(), the upscaling_speed limit is bypassed.</a:t>
            </a:r>
          </a:p>
          <a:p>
            <a:pPr lvl="1"/>
            <a:r>
              <a:rPr lang="en-US" dirty="0"/>
              <a:t>3. If a node is idle for a timeout (5 minutes by default), it is removed from the cluster.</a:t>
            </a:r>
          </a:p>
        </p:txBody>
      </p:sp>
      <p:graphicFrame>
        <p:nvGraphicFramePr>
          <p:cNvPr id="6" name="Diagram 5">
            <a:extLst>
              <a:ext uri="{FF2B5EF4-FFF2-40B4-BE49-F238E27FC236}">
                <a16:creationId xmlns:a16="http://schemas.microsoft.com/office/drawing/2014/main" id="{26615823-A9AE-88F9-C220-316EA855B92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822116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A98EE3D-8CD1-4C3F-BD1C-C98C9596463C}" type="slidenum">
              <a:rPr kumimoji="0" lang="en-US" sz="800" b="0" i="0" u="none" strike="noStrike" kern="1200" cap="none" spc="0" normalizeH="0" baseline="0" noProof="0" smtClean="0">
                <a:ln>
                  <a:noFill/>
                </a:ln>
                <a:solidFill>
                  <a:srgbClr val="FFFFFF"/>
                </a:solidFill>
                <a:effectLst/>
                <a:uLnTx/>
                <a:uFillTx/>
                <a:latin typeface="Franklin Gothic Book"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27</a:t>
            </a:fld>
            <a:endParaRPr kumimoji="0" lang="en-US" sz="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21" name="TextBox 20">
            <a:extLst>
              <a:ext uri="{FF2B5EF4-FFF2-40B4-BE49-F238E27FC236}">
                <a16:creationId xmlns:a16="http://schemas.microsoft.com/office/drawing/2014/main" id="{F7737A36-927F-2AF0-6CAD-6D6D3B1FE2FC}"/>
              </a:ext>
            </a:extLst>
          </p:cNvPr>
          <p:cNvSpPr txBox="1"/>
          <p:nvPr/>
        </p:nvSpPr>
        <p:spPr>
          <a:xfrm>
            <a:off x="1147526" y="1890146"/>
            <a:ext cx="10352495" cy="415498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400" b="1" i="0" u="none" strike="noStrike" kern="1200" cap="none" spc="0" normalizeH="0" baseline="0" noProof="0" dirty="0">
                <a:ln>
                  <a:noFill/>
                </a:ln>
                <a:solidFill>
                  <a:prstClr val="black"/>
                </a:solidFill>
                <a:effectLst/>
                <a:uLnTx/>
                <a:uFillTx/>
                <a:ea typeface="+mn-ea"/>
                <a:cs typeface="+mn-cs"/>
              </a:rPr>
              <a:t>Custom Resource</a:t>
            </a:r>
          </a:p>
          <a:p>
            <a:pPr marL="285750"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In addition to native system resources such as CPU, GPU, and memory, Ray supports </a:t>
            </a:r>
            <a:r>
              <a:rPr lang="en-US" sz="2000" dirty="0">
                <a:solidFill>
                  <a:srgbClr val="0070C0"/>
                </a:solidFill>
                <a:effectLst/>
                <a:ea typeface="Times New Roman" panose="02020603050405020304" pitchFamily="18" charset="0"/>
                <a:cs typeface="Times New Roman" panose="02020603050405020304" pitchFamily="18" charset="0"/>
              </a:rPr>
              <a:t>custom resources for each node</a:t>
            </a:r>
            <a:r>
              <a:rPr lang="en-US" sz="2000" dirty="0">
                <a:effectLst/>
                <a:ea typeface="Times New Roman" panose="02020603050405020304" pitchFamily="18" charset="0"/>
              </a:rPr>
              <a:t>.</a:t>
            </a:r>
            <a:r>
              <a:rPr lang="en-US" sz="2000" dirty="0">
                <a:solidFill>
                  <a:srgbClr val="000000"/>
                </a:solidFill>
                <a:effectLst/>
                <a:ea typeface="Times New Roman" panose="02020603050405020304" pitchFamily="18" charset="0"/>
              </a:rPr>
              <a:t>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For example, a node may advertise that it has a </a:t>
            </a:r>
            <a:r>
              <a:rPr lang="en-US" sz="2000" dirty="0">
                <a:solidFill>
                  <a:srgbClr val="0070C0"/>
                </a:solidFill>
                <a:effectLst/>
                <a:ea typeface="Times New Roman" panose="02020603050405020304" pitchFamily="18" charset="0"/>
              </a:rPr>
              <a:t>particular hardware feature</a:t>
            </a:r>
            <a:r>
              <a:rPr lang="en-US" sz="2000" dirty="0">
                <a:solidFill>
                  <a:srgbClr val="000000"/>
                </a:solidFill>
                <a:effectLst/>
                <a:ea typeface="Times New Roman" panose="02020603050405020304" pitchFamily="18" charset="0"/>
              </a:rPr>
              <a:t>.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Tasks and actors can require part of this resource for scheduling, which constrains them to run on that particular node. </a:t>
            </a:r>
          </a:p>
          <a:p>
            <a:pPr marL="742950" lvl="1" indent="-285750">
              <a:buFont typeface="Arial" panose="020B0604020202020204" pitchFamily="34" charset="0"/>
              <a:buChar char="•"/>
              <a:defRPr/>
            </a:pPr>
            <a:r>
              <a:rPr lang="en-US" sz="2000" dirty="0">
                <a:solidFill>
                  <a:srgbClr val="000000"/>
                </a:solidFill>
                <a:effectLst/>
                <a:ea typeface="Times New Roman" panose="02020603050405020304" pitchFamily="18" charset="0"/>
              </a:rPr>
              <a:t>Custom resources can also be added to a node </a:t>
            </a:r>
            <a:r>
              <a:rPr lang="en-US" sz="2000" dirty="0">
                <a:effectLst/>
                <a:ea typeface="Times New Roman" panose="02020603050405020304" pitchFamily="18" charset="0"/>
                <a:cs typeface="Times New Roman" panose="02020603050405020304" pitchFamily="18" charset="0"/>
              </a:rPr>
              <a:t>dynamically</a:t>
            </a:r>
            <a:r>
              <a:rPr lang="en-US" sz="2000" dirty="0">
                <a:solidFill>
                  <a:srgbClr val="000000"/>
                </a:solidFill>
                <a:effectLst/>
                <a:ea typeface="Times New Roman" panose="02020603050405020304" pitchFamily="18" charset="0"/>
              </a:rPr>
              <a:t> by tasks.</a:t>
            </a:r>
            <a:endParaRPr lang="en-US" sz="2000" dirty="0"/>
          </a:p>
          <a:p>
            <a:pPr marL="285750" indent="-285750">
              <a:buFont typeface="Arial" panose="020B0604020202020204" pitchFamily="34" charset="0"/>
              <a:buChar char="•"/>
              <a:defRPr/>
            </a:pPr>
            <a:r>
              <a:rPr lang="en-US" sz="2000" dirty="0"/>
              <a:t>Ray also supports multiple cluster node types, including both physical instance type (e.g., AWS p3.8xl GPU nodes vs m4.16xl CPU nodes) and other attributes (e.g., IAM role, the machine image, etc.). </a:t>
            </a:r>
          </a:p>
          <a:p>
            <a:pPr marL="285750" indent="-285750">
              <a:buFont typeface="Arial" panose="020B0604020202020204" pitchFamily="34" charset="0"/>
              <a:buChar char="•"/>
              <a:defRPr/>
            </a:pPr>
            <a:r>
              <a:rPr lang="en-US" sz="2000" dirty="0"/>
              <a:t>Custom resources can be specified for each node type so that Ray is aware of the demand for specific node types at the application level (e.g., a task may request to be placed on a machine with a specific role or machine image via custom resource).</a:t>
            </a:r>
            <a:endParaRPr lang="en-US" sz="2000" dirty="0">
              <a:solidFill>
                <a:srgbClr val="000000"/>
              </a:solidFill>
              <a:effectLst/>
              <a:ea typeface="Times New Roman" panose="02020603050405020304" pitchFamily="18" charset="0"/>
            </a:endParaRPr>
          </a:p>
        </p:txBody>
      </p:sp>
      <p:graphicFrame>
        <p:nvGraphicFramePr>
          <p:cNvPr id="6" name="Diagram 5">
            <a:extLst>
              <a:ext uri="{FF2B5EF4-FFF2-40B4-BE49-F238E27FC236}">
                <a16:creationId xmlns:a16="http://schemas.microsoft.com/office/drawing/2014/main" id="{AA1C8DCA-A951-0D2D-7D31-8CB29345B6F1}"/>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7211650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Resource Management</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3A98EE3D-8CD1-4C3F-BD1C-C98C9596463C}" type="slidenum">
              <a:rPr kumimoji="0" lang="en-US" sz="800" b="0" i="0" u="none" strike="noStrike" kern="1200" cap="none" spc="0" normalizeH="0" baseline="0" noProof="0" smtClean="0">
                <a:ln>
                  <a:noFill/>
                </a:ln>
                <a:solidFill>
                  <a:srgbClr val="FFFFFF"/>
                </a:solidFill>
                <a:effectLst/>
                <a:uLnTx/>
                <a:uFillTx/>
                <a:latin typeface="Franklin Gothic Book" panose="020F0502020204030204"/>
                <a:ea typeface="+mn-ea"/>
                <a:cs typeface="+mn-cs"/>
              </a:rPr>
              <a:pPr marL="0" marR="0" lvl="0" indent="0" algn="l" defTabSz="914400" rtl="0" eaLnBrk="1" fontAlgn="auto" latinLnBrk="0" hangingPunct="1">
                <a:lnSpc>
                  <a:spcPct val="100000"/>
                </a:lnSpc>
                <a:spcBef>
                  <a:spcPts val="0"/>
                </a:spcBef>
                <a:spcAft>
                  <a:spcPts val="0"/>
                </a:spcAft>
                <a:buClrTx/>
                <a:buSzTx/>
                <a:buFontTx/>
                <a:buNone/>
                <a:tabLst/>
                <a:defRPr/>
              </a:pPr>
              <a:t>28</a:t>
            </a:fld>
            <a:endParaRPr kumimoji="0" lang="en-US" sz="800" b="0" i="0" u="none" strike="noStrike" kern="1200" cap="none" spc="0" normalizeH="0" baseline="0" noProof="0" dirty="0">
              <a:ln>
                <a:noFill/>
              </a:ln>
              <a:solidFill>
                <a:srgbClr val="FFFFFF"/>
              </a:solidFill>
              <a:effectLst/>
              <a:uLnTx/>
              <a:uFillTx/>
              <a:latin typeface="Franklin Gothic Book" panose="020F0502020204030204"/>
              <a:ea typeface="+mn-ea"/>
              <a:cs typeface="+mn-cs"/>
            </a:endParaRPr>
          </a:p>
        </p:txBody>
      </p:sp>
      <p:sp>
        <p:nvSpPr>
          <p:cNvPr id="6" name="TextBox 5">
            <a:extLst>
              <a:ext uri="{FF2B5EF4-FFF2-40B4-BE49-F238E27FC236}">
                <a16:creationId xmlns:a16="http://schemas.microsoft.com/office/drawing/2014/main" id="{CE24CFD7-8BDB-CF91-A4FC-D5E6134BA8A3}"/>
              </a:ext>
            </a:extLst>
          </p:cNvPr>
          <p:cNvSpPr txBox="1"/>
          <p:nvPr/>
        </p:nvSpPr>
        <p:spPr>
          <a:xfrm>
            <a:off x="1135171" y="2100211"/>
            <a:ext cx="10315424" cy="2062103"/>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000" b="1" i="0" u="none" strike="noStrike" kern="1200" cap="none" spc="0" normalizeH="0" baseline="0" noProof="0" dirty="0">
                <a:ln>
                  <a:noFill/>
                </a:ln>
                <a:solidFill>
                  <a:prstClr val="black"/>
                </a:solidFill>
                <a:effectLst/>
                <a:uLnTx/>
                <a:uFillTx/>
                <a:latin typeface="Franklin Gothic Book" panose="020F0502020204030204"/>
                <a:ea typeface="+mn-ea"/>
                <a:cs typeface="+mn-cs"/>
              </a:rPr>
              <a:t>Replacement Group</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prstClr val="black"/>
                </a:solidFill>
                <a:latin typeface="Franklin Gothic Book" panose="020F0502020204030204"/>
              </a:rPr>
              <a:t>A</a:t>
            </a:r>
            <a:r>
              <a:rPr kumimoji="0" lang="en-US" sz="1800" b="0" i="0" u="none" strike="noStrike" kern="1200" cap="none" spc="0" normalizeH="0" baseline="0" noProof="0" dirty="0" err="1">
                <a:ln>
                  <a:noFill/>
                </a:ln>
                <a:solidFill>
                  <a:prstClr val="black"/>
                </a:solidFill>
                <a:effectLst/>
                <a:uLnTx/>
                <a:uFillTx/>
                <a:latin typeface="Franklin Gothic Book" panose="020F0502020204030204"/>
                <a:ea typeface="+mn-ea"/>
                <a:cs typeface="+mn-cs"/>
              </a:rPr>
              <a:t>llow</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users to </a:t>
            </a:r>
            <a:r>
              <a:rPr kumimoji="0" lang="en-US" sz="1800" b="0" i="0" u="none" strike="noStrike" kern="1200" cap="none" spc="0" normalizeH="0" baseline="0" noProof="0" dirty="0">
                <a:ln>
                  <a:noFill/>
                </a:ln>
                <a:solidFill>
                  <a:srgbClr val="0070C0"/>
                </a:solidFill>
                <a:effectLst/>
                <a:uLnTx/>
                <a:uFillTx/>
                <a:latin typeface="Franklin Gothic Book" panose="020F0502020204030204"/>
                <a:ea typeface="+mn-ea"/>
                <a:cs typeface="+mn-cs"/>
              </a:rPr>
              <a:t>atomically reserve groups of resources across multiple nodes</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Request resource bundles that make up the group to be packed as close as possible for locality or spread apart.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Can release all resources associated with the group.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Autoscaler is aware of placement groups, and auto-scales the cluster to ensure pending groups can be placed as needed.</a:t>
            </a:r>
          </a:p>
        </p:txBody>
      </p:sp>
      <p:sp>
        <p:nvSpPr>
          <p:cNvPr id="7" name="TextBox 6">
            <a:extLst>
              <a:ext uri="{FF2B5EF4-FFF2-40B4-BE49-F238E27FC236}">
                <a16:creationId xmlns:a16="http://schemas.microsoft.com/office/drawing/2014/main" id="{6CD582DA-218F-16E2-B24E-734218827575}"/>
              </a:ext>
            </a:extLst>
          </p:cNvPr>
          <p:cNvSpPr txBox="1"/>
          <p:nvPr/>
        </p:nvSpPr>
        <p:spPr>
          <a:xfrm>
            <a:off x="1153297" y="4287359"/>
            <a:ext cx="10181967" cy="1785104"/>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Tx/>
              <a:buSzTx/>
              <a:tabLst/>
              <a:defRPr/>
            </a:pPr>
            <a:r>
              <a:rPr kumimoji="0" lang="en-US" sz="2000" b="1" i="0" u="none" strike="noStrike" kern="1200" cap="none" spc="0" normalizeH="0" baseline="0" noProof="0" dirty="0">
                <a:ln>
                  <a:noFill/>
                </a:ln>
                <a:solidFill>
                  <a:prstClr val="black"/>
                </a:solidFill>
                <a:effectLst/>
                <a:uLnTx/>
                <a:uFillTx/>
                <a:latin typeface="Franklin Gothic Book" panose="020F0502020204030204"/>
                <a:ea typeface="+mn-ea"/>
                <a:cs typeface="+mn-cs"/>
              </a:rPr>
              <a:t>Multi-tenancy</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0070C0"/>
                </a:solidFill>
                <a:effectLst/>
                <a:uLnTx/>
                <a:uFillTx/>
                <a:latin typeface="Franklin Gothic Book" panose="020F0502020204030204"/>
                <a:ea typeface="+mn-ea"/>
                <a:cs typeface="+mn-cs"/>
              </a:rPr>
              <a:t>Set different environment variables for workers of different jobs</a:t>
            </a: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Allow multiple soft-isolated environments (e.g., different PYTHONPATH, Java CLASSPATH) within one Ray cluster.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Franklin Gothic Book" panose="020F0502020204030204"/>
                <a:ea typeface="+mn-ea"/>
                <a:cs typeface="+mn-cs"/>
              </a:rPr>
              <a:t>To ensure isolation, worker processes are not reused across different jobs when multi-tenancy is enabled.</a:t>
            </a:r>
          </a:p>
        </p:txBody>
      </p:sp>
      <p:graphicFrame>
        <p:nvGraphicFramePr>
          <p:cNvPr id="8" name="Diagram 7">
            <a:extLst>
              <a:ext uri="{FF2B5EF4-FFF2-40B4-BE49-F238E27FC236}">
                <a16:creationId xmlns:a16="http://schemas.microsoft.com/office/drawing/2014/main" id="{78771FA3-A42D-76E2-CD25-F7A91038BFE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4548797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29</a:t>
            </a:fld>
            <a:endParaRPr lang="en-US" dirty="0"/>
          </a:p>
        </p:txBody>
      </p:sp>
      <p:sp>
        <p:nvSpPr>
          <p:cNvPr id="21" name="TextBox 20">
            <a:extLst>
              <a:ext uri="{FF2B5EF4-FFF2-40B4-BE49-F238E27FC236}">
                <a16:creationId xmlns:a16="http://schemas.microsoft.com/office/drawing/2014/main" id="{F7737A36-927F-2AF0-6CAD-6D6D3B1FE2FC}"/>
              </a:ext>
            </a:extLst>
          </p:cNvPr>
          <p:cNvSpPr txBox="1"/>
          <p:nvPr/>
        </p:nvSpPr>
        <p:spPr>
          <a:xfrm>
            <a:off x="5680935" y="1882588"/>
            <a:ext cx="6511065" cy="4524315"/>
          </a:xfrm>
          <a:prstGeom prst="rect">
            <a:avLst/>
          </a:prstGeom>
          <a:noFill/>
        </p:spPr>
        <p:txBody>
          <a:bodyPr wrap="square">
            <a:spAutoFit/>
          </a:bodyPr>
          <a:lstStyle/>
          <a:p>
            <a:pPr marL="285750" indent="-285750">
              <a:buFont typeface="Arial" panose="020B0604020202020204" pitchFamily="34" charset="0"/>
              <a:buChar char="•"/>
            </a:pPr>
            <a:r>
              <a:rPr lang="en-US" b="1" dirty="0"/>
              <a:t>Heartbeat Table</a:t>
            </a:r>
            <a:r>
              <a:rPr lang="en-US" dirty="0"/>
              <a:t>: hold the list of clients, workers, and nodes connected to Ray.</a:t>
            </a:r>
          </a:p>
          <a:p>
            <a:pPr marL="285750" indent="-285750">
              <a:buFont typeface="Arial" panose="020B0604020202020204" pitchFamily="34" charset="0"/>
              <a:buChar char="•"/>
            </a:pPr>
            <a:r>
              <a:rPr lang="en-US" dirty="0"/>
              <a:t>Each raylet periodically sends a heartbeat to the GCS to indicate that the node is alive and to report a summary of its scheduler thread’s current resource usage and load. The GCS periodically aggregates all heartbeats from the raylets, to reduce network bandwidth usage, and broadcasts the aggregate back out to all nodes. This is used to determine cluster membership and for distributed scheduling. The broadcasted information is also used for autoscaling.</a:t>
            </a:r>
          </a:p>
          <a:p>
            <a:pPr marL="285750" indent="-285750">
              <a:buFont typeface="Arial" panose="020B0604020202020204" pitchFamily="34" charset="0"/>
              <a:buChar char="•"/>
            </a:pPr>
            <a:r>
              <a:rPr lang="en-US" dirty="0"/>
              <a:t>If the GCS does not hear from a raylet for a configurable number of heartbeat intervals, the GCS marks the raylet as dead and broadcasts this message to all nodes. This acts as a tombstone: a raylet will exit if it hears that it has been marked as dead and its physical resources can only be reused by starting a new raylet, which is assigned a different unique ID.</a:t>
            </a:r>
          </a:p>
        </p:txBody>
      </p:sp>
      <p:sp>
        <p:nvSpPr>
          <p:cNvPr id="10" name="TextBox 9">
            <a:extLst>
              <a:ext uri="{FF2B5EF4-FFF2-40B4-BE49-F238E27FC236}">
                <a16:creationId xmlns:a16="http://schemas.microsoft.com/office/drawing/2014/main" id="{71B4C852-F039-9296-9546-B3F90092D158}"/>
              </a:ext>
            </a:extLst>
          </p:cNvPr>
          <p:cNvSpPr txBox="1"/>
          <p:nvPr/>
        </p:nvSpPr>
        <p:spPr>
          <a:xfrm>
            <a:off x="469559" y="4882619"/>
            <a:ext cx="5140410" cy="1200329"/>
          </a:xfrm>
          <a:prstGeom prst="rect">
            <a:avLst/>
          </a:prstGeom>
          <a:noFill/>
        </p:spPr>
        <p:txBody>
          <a:bodyPr wrap="square">
            <a:spAutoFit/>
          </a:bodyPr>
          <a:lstStyle/>
          <a:p>
            <a:r>
              <a:rPr lang="en-US" dirty="0"/>
              <a:t>The </a:t>
            </a:r>
            <a:r>
              <a:rPr lang="en-US" dirty="0">
                <a:solidFill>
                  <a:srgbClr val="0070C0"/>
                </a:solidFill>
              </a:rPr>
              <a:t>Global Control Store </a:t>
            </a:r>
            <a:r>
              <a:rPr lang="en-US" dirty="0"/>
              <a:t>(GCS) is a </a:t>
            </a:r>
            <a:r>
              <a:rPr lang="en-US" b="1" dirty="0">
                <a:solidFill>
                  <a:srgbClr val="0070C0"/>
                </a:solidFill>
              </a:rPr>
              <a:t>key-value server </a:t>
            </a:r>
            <a:r>
              <a:rPr lang="en-US" dirty="0"/>
              <a:t>that contains system-level metadata control state information in the system, such as the </a:t>
            </a:r>
            <a:r>
              <a:rPr lang="en-US" b="1" dirty="0">
                <a:solidFill>
                  <a:srgbClr val="0070C0"/>
                </a:solidFill>
              </a:rPr>
              <a:t>locations of objects and actors</a:t>
            </a:r>
            <a:r>
              <a:rPr lang="en-US" dirty="0"/>
              <a:t>. </a:t>
            </a:r>
          </a:p>
        </p:txBody>
      </p:sp>
      <p:sp>
        <p:nvSpPr>
          <p:cNvPr id="11" name="Rectangle 10">
            <a:extLst>
              <a:ext uri="{FF2B5EF4-FFF2-40B4-BE49-F238E27FC236}">
                <a16:creationId xmlns:a16="http://schemas.microsoft.com/office/drawing/2014/main" id="{0A2B3C76-8DC9-886E-D055-DBFC3F604D35}"/>
              </a:ext>
            </a:extLst>
          </p:cNvPr>
          <p:cNvSpPr/>
          <p:nvPr/>
        </p:nvSpPr>
        <p:spPr>
          <a:xfrm>
            <a:off x="5741771" y="1952368"/>
            <a:ext cx="6343136" cy="4399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nvGrpSpPr>
          <p:cNvPr id="3" name="Group 2">
            <a:extLst>
              <a:ext uri="{FF2B5EF4-FFF2-40B4-BE49-F238E27FC236}">
                <a16:creationId xmlns:a16="http://schemas.microsoft.com/office/drawing/2014/main" id="{8915F14E-893C-B51A-83BA-9884C017E36B}"/>
              </a:ext>
            </a:extLst>
          </p:cNvPr>
          <p:cNvGrpSpPr/>
          <p:nvPr/>
        </p:nvGrpSpPr>
        <p:grpSpPr>
          <a:xfrm>
            <a:off x="525816" y="2007637"/>
            <a:ext cx="4944108" cy="2975254"/>
            <a:chOff x="319870" y="2007637"/>
            <a:chExt cx="4944108" cy="2975254"/>
          </a:xfrm>
        </p:grpSpPr>
        <p:pic>
          <p:nvPicPr>
            <p:cNvPr id="7" name="Picture 6">
              <a:extLst>
                <a:ext uri="{FF2B5EF4-FFF2-40B4-BE49-F238E27FC236}">
                  <a16:creationId xmlns:a16="http://schemas.microsoft.com/office/drawing/2014/main" id="{BD4848D9-008D-C47B-5AE6-AE784F5985B0}"/>
                </a:ext>
              </a:extLst>
            </p:cNvPr>
            <p:cNvPicPr>
              <a:picLocks noChangeAspect="1"/>
            </p:cNvPicPr>
            <p:nvPr/>
          </p:nvPicPr>
          <p:blipFill>
            <a:blip r:embed="rId2"/>
            <a:stretch>
              <a:fillRect/>
            </a:stretch>
          </p:blipFill>
          <p:spPr>
            <a:xfrm>
              <a:off x="319870" y="2007637"/>
              <a:ext cx="4944108" cy="2926828"/>
            </a:xfrm>
            <a:prstGeom prst="rect">
              <a:avLst/>
            </a:prstGeom>
          </p:spPr>
        </p:pic>
        <p:sp>
          <p:nvSpPr>
            <p:cNvPr id="16" name="Rectangle 15">
              <a:extLst>
                <a:ext uri="{FF2B5EF4-FFF2-40B4-BE49-F238E27FC236}">
                  <a16:creationId xmlns:a16="http://schemas.microsoft.com/office/drawing/2014/main" id="{DA1C41CD-B7BA-B34A-BDBD-808E7253AE43}"/>
                </a:ext>
              </a:extLst>
            </p:cNvPr>
            <p:cNvSpPr/>
            <p:nvPr/>
          </p:nvSpPr>
          <p:spPr>
            <a:xfrm>
              <a:off x="1976729" y="3534033"/>
              <a:ext cx="1960957" cy="13839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D19C8CF1-2858-9E06-37E1-D17B8D3D2D7A}"/>
                </a:ext>
              </a:extLst>
            </p:cNvPr>
            <p:cNvSpPr/>
            <p:nvPr/>
          </p:nvSpPr>
          <p:spPr>
            <a:xfrm rot="10800000">
              <a:off x="3459891" y="4453202"/>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FB397025-4839-ED75-756B-B9A1AACAA03C}"/>
                </a:ext>
              </a:extLst>
            </p:cNvPr>
            <p:cNvSpPr txBox="1"/>
            <p:nvPr/>
          </p:nvSpPr>
          <p:spPr>
            <a:xfrm>
              <a:off x="1993557" y="3575908"/>
              <a:ext cx="1869989" cy="261610"/>
            </a:xfrm>
            <a:prstGeom prst="rect">
              <a:avLst/>
            </a:prstGeom>
            <a:noFill/>
          </p:spPr>
          <p:txBody>
            <a:bodyPr wrap="square">
              <a:spAutoFit/>
            </a:bodyPr>
            <a:lstStyle/>
            <a:p>
              <a:r>
                <a:rPr lang="en-US" sz="1100" dirty="0">
                  <a:highlight>
                    <a:srgbClr val="C0C0C0"/>
                  </a:highlight>
                </a:rPr>
                <a:t>Global Control Store (GCS)</a:t>
              </a:r>
            </a:p>
          </p:txBody>
        </p:sp>
      </p:grpSp>
      <p:graphicFrame>
        <p:nvGraphicFramePr>
          <p:cNvPr id="14" name="Diagram 13">
            <a:extLst>
              <a:ext uri="{FF2B5EF4-FFF2-40B4-BE49-F238E27FC236}">
                <a16:creationId xmlns:a16="http://schemas.microsoft.com/office/drawing/2014/main" id="{808F8864-BE5E-7318-63DC-6A6B74D92EAE}"/>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BC6C7B03-E6D3-5314-5228-E00C630B9497}"/>
              </a:ext>
            </a:extLst>
          </p:cNvPr>
          <p:cNvSpPr txBox="1"/>
          <p:nvPr/>
        </p:nvSpPr>
        <p:spPr>
          <a:xfrm>
            <a:off x="372763" y="5997831"/>
            <a:ext cx="5138352" cy="430887"/>
          </a:xfrm>
          <a:prstGeom prst="rect">
            <a:avLst/>
          </a:prstGeom>
          <a:noFill/>
        </p:spPr>
        <p:txBody>
          <a:bodyPr wrap="square">
            <a:spAutoFit/>
          </a:bodyPr>
          <a:lstStyle/>
          <a:p>
            <a:r>
              <a:rPr lang="en-US" sz="1100" dirty="0"/>
              <a:t>* It’s more than resource management, but for the simplicity of these slides, it’s put under “Resource.”</a:t>
            </a:r>
          </a:p>
        </p:txBody>
      </p:sp>
    </p:spTree>
    <p:extLst>
      <p:ext uri="{BB962C8B-B14F-4D97-AF65-F5344CB8AC3E}">
        <p14:creationId xmlns:p14="http://schemas.microsoft.com/office/powerpoint/2010/main" val="6600351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49796F-DA46-4173-2E38-B32FDE946161}"/>
              </a:ext>
            </a:extLst>
          </p:cNvPr>
          <p:cNvSpPr>
            <a:spLocks noGrp="1"/>
          </p:cNvSpPr>
          <p:nvPr>
            <p:ph type="title"/>
          </p:nvPr>
        </p:nvSpPr>
        <p:spPr>
          <a:xfrm>
            <a:off x="105508" y="374527"/>
            <a:ext cx="12534182" cy="1450757"/>
          </a:xfrm>
        </p:spPr>
        <p:txBody>
          <a:bodyPr>
            <a:normAutofit/>
          </a:bodyPr>
          <a:lstStyle/>
          <a:p>
            <a:r>
              <a:rPr lang="en-US" dirty="0"/>
              <a:t>Ray:  </a:t>
            </a:r>
            <a:r>
              <a:rPr lang="en-US" sz="3600" b="1" dirty="0">
                <a:solidFill>
                  <a:srgbClr val="0070C0"/>
                </a:solidFill>
              </a:rPr>
              <a:t>A Distributed ML Framework </a:t>
            </a:r>
            <a:r>
              <a:rPr lang="en-US" sz="2400" dirty="0">
                <a:solidFill>
                  <a:srgbClr val="0070C0"/>
                </a:solidFill>
              </a:rPr>
              <a:t>[1,2]</a:t>
            </a:r>
            <a:endParaRPr lang="en-US" dirty="0">
              <a:solidFill>
                <a:srgbClr val="0070C0"/>
              </a:solidFill>
            </a:endParaRPr>
          </a:p>
        </p:txBody>
      </p:sp>
      <p:sp>
        <p:nvSpPr>
          <p:cNvPr id="4" name="Slide Number Placeholder 3">
            <a:extLst>
              <a:ext uri="{FF2B5EF4-FFF2-40B4-BE49-F238E27FC236}">
                <a16:creationId xmlns:a16="http://schemas.microsoft.com/office/drawing/2014/main" id="{002F33D1-850B-9FD0-3F33-6DD088A3DCAA}"/>
              </a:ext>
            </a:extLst>
          </p:cNvPr>
          <p:cNvSpPr>
            <a:spLocks noGrp="1"/>
          </p:cNvSpPr>
          <p:nvPr>
            <p:ph type="sldNum" sz="quarter" idx="12"/>
          </p:nvPr>
        </p:nvSpPr>
        <p:spPr/>
        <p:txBody>
          <a:bodyPr/>
          <a:lstStyle/>
          <a:p>
            <a:fld id="{3A98EE3D-8CD1-4C3F-BD1C-C98C9596463C}" type="slidenum">
              <a:rPr lang="en-US" smtClean="0"/>
              <a:t>3</a:t>
            </a:fld>
            <a:endParaRPr lang="en-US" dirty="0"/>
          </a:p>
        </p:txBody>
      </p:sp>
      <p:pic>
        <p:nvPicPr>
          <p:cNvPr id="5" name="Picture 4">
            <a:extLst>
              <a:ext uri="{FF2B5EF4-FFF2-40B4-BE49-F238E27FC236}">
                <a16:creationId xmlns:a16="http://schemas.microsoft.com/office/drawing/2014/main" id="{95816E43-37D6-07E8-73AF-A16D5400A601}"/>
              </a:ext>
            </a:extLst>
          </p:cNvPr>
          <p:cNvPicPr>
            <a:picLocks noChangeAspect="1"/>
          </p:cNvPicPr>
          <p:nvPr/>
        </p:nvPicPr>
        <p:blipFill>
          <a:blip r:embed="rId2"/>
          <a:stretch>
            <a:fillRect/>
          </a:stretch>
        </p:blipFill>
        <p:spPr>
          <a:xfrm>
            <a:off x="2166806" y="2033341"/>
            <a:ext cx="7405876" cy="4165805"/>
          </a:xfrm>
          <a:prstGeom prst="rect">
            <a:avLst/>
          </a:prstGeom>
        </p:spPr>
      </p:pic>
      <p:sp>
        <p:nvSpPr>
          <p:cNvPr id="7" name="TextBox 6">
            <a:extLst>
              <a:ext uri="{FF2B5EF4-FFF2-40B4-BE49-F238E27FC236}">
                <a16:creationId xmlns:a16="http://schemas.microsoft.com/office/drawing/2014/main" id="{47BB871C-F348-107F-F3A2-787E6BF930F0}"/>
              </a:ext>
            </a:extLst>
          </p:cNvPr>
          <p:cNvSpPr txBox="1"/>
          <p:nvPr/>
        </p:nvSpPr>
        <p:spPr>
          <a:xfrm>
            <a:off x="2877523" y="6396335"/>
            <a:ext cx="7123262" cy="461665"/>
          </a:xfrm>
          <a:prstGeom prst="rect">
            <a:avLst/>
          </a:prstGeom>
          <a:noFill/>
        </p:spPr>
        <p:txBody>
          <a:bodyPr wrap="square">
            <a:spAutoFit/>
          </a:bodyPr>
          <a:lstStyle/>
          <a:p>
            <a:r>
              <a:rPr lang="en-US" sz="1200" dirty="0">
                <a:solidFill>
                  <a:schemeClr val="bg1"/>
                </a:solidFill>
              </a:rPr>
              <a:t>[1] https://www.usenix.org/conference/osdi18/presentation/moritz</a:t>
            </a:r>
          </a:p>
          <a:p>
            <a:r>
              <a:rPr lang="en-US" sz="1200" dirty="0">
                <a:solidFill>
                  <a:schemeClr val="bg1"/>
                </a:solidFill>
              </a:rPr>
              <a:t>[2] https://docs.google.com/document/d/1lAy0Owi-vPz2jEqBSaHNQcy2IBSDEHyXNOQZlGuj93c/preview</a:t>
            </a:r>
          </a:p>
        </p:txBody>
      </p:sp>
      <p:sp>
        <p:nvSpPr>
          <p:cNvPr id="8" name="Rectangle 7">
            <a:extLst>
              <a:ext uri="{FF2B5EF4-FFF2-40B4-BE49-F238E27FC236}">
                <a16:creationId xmlns:a16="http://schemas.microsoft.com/office/drawing/2014/main" id="{56F5D801-8759-CF9E-4BA8-491CF30672D9}"/>
              </a:ext>
            </a:extLst>
          </p:cNvPr>
          <p:cNvSpPr/>
          <p:nvPr/>
        </p:nvSpPr>
        <p:spPr>
          <a:xfrm>
            <a:off x="3510951" y="2165230"/>
            <a:ext cx="5719313" cy="1000664"/>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B93CAF16-1C5C-D912-8F77-E0243D66A5A8}"/>
              </a:ext>
            </a:extLst>
          </p:cNvPr>
          <p:cNvSpPr txBox="1"/>
          <p:nvPr/>
        </p:nvSpPr>
        <p:spPr>
          <a:xfrm>
            <a:off x="9663742" y="2502462"/>
            <a:ext cx="1930159" cy="369332"/>
          </a:xfrm>
          <a:prstGeom prst="rect">
            <a:avLst/>
          </a:prstGeom>
          <a:noFill/>
        </p:spPr>
        <p:txBody>
          <a:bodyPr wrap="square">
            <a:spAutoFit/>
          </a:bodyPr>
          <a:lstStyle/>
          <a:p>
            <a:r>
              <a:rPr lang="en-US" b="1" dirty="0">
                <a:solidFill>
                  <a:srgbClr val="00B050"/>
                </a:solidFill>
              </a:rPr>
              <a:t>Apps and libraries</a:t>
            </a:r>
          </a:p>
        </p:txBody>
      </p:sp>
      <p:sp>
        <p:nvSpPr>
          <p:cNvPr id="11" name="Rectangle 10">
            <a:extLst>
              <a:ext uri="{FF2B5EF4-FFF2-40B4-BE49-F238E27FC236}">
                <a16:creationId xmlns:a16="http://schemas.microsoft.com/office/drawing/2014/main" id="{9037AF72-3C32-5DAF-2228-572ABA9C55B0}"/>
              </a:ext>
            </a:extLst>
          </p:cNvPr>
          <p:cNvSpPr/>
          <p:nvPr/>
        </p:nvSpPr>
        <p:spPr>
          <a:xfrm>
            <a:off x="2533291" y="5676181"/>
            <a:ext cx="6714226" cy="419818"/>
          </a:xfrm>
          <a:prstGeom prst="rect">
            <a:avLst/>
          </a:prstGeom>
          <a:noFill/>
          <a:ln w="57150">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3D816DD-D871-41EF-DC0C-7A379CFF8B6D}"/>
              </a:ext>
            </a:extLst>
          </p:cNvPr>
          <p:cNvSpPr txBox="1"/>
          <p:nvPr/>
        </p:nvSpPr>
        <p:spPr>
          <a:xfrm>
            <a:off x="9609828" y="5734491"/>
            <a:ext cx="2501659" cy="369332"/>
          </a:xfrm>
          <a:prstGeom prst="rect">
            <a:avLst/>
          </a:prstGeom>
          <a:noFill/>
        </p:spPr>
        <p:txBody>
          <a:bodyPr wrap="square">
            <a:spAutoFit/>
          </a:bodyPr>
          <a:lstStyle/>
          <a:p>
            <a:r>
              <a:rPr lang="en-US" b="1" dirty="0">
                <a:solidFill>
                  <a:srgbClr val="7030A0"/>
                </a:solidFill>
              </a:rPr>
              <a:t>Cloud service providers</a:t>
            </a:r>
          </a:p>
        </p:txBody>
      </p:sp>
      <p:sp>
        <p:nvSpPr>
          <p:cNvPr id="13" name="Rectangle 12">
            <a:extLst>
              <a:ext uri="{FF2B5EF4-FFF2-40B4-BE49-F238E27FC236}">
                <a16:creationId xmlns:a16="http://schemas.microsoft.com/office/drawing/2014/main" id="{D0DBB754-829C-7478-284B-00B1BD6A033F}"/>
              </a:ext>
            </a:extLst>
          </p:cNvPr>
          <p:cNvSpPr/>
          <p:nvPr/>
        </p:nvSpPr>
        <p:spPr>
          <a:xfrm>
            <a:off x="3516702" y="3326921"/>
            <a:ext cx="5719313" cy="2271622"/>
          </a:xfrm>
          <a:prstGeom prst="rect">
            <a:avLst/>
          </a:prstGeom>
          <a:noFill/>
          <a:ln w="76200">
            <a:solidFill>
              <a:srgbClr val="0070C0"/>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70C0"/>
              </a:solidFill>
            </a:endParaRPr>
          </a:p>
        </p:txBody>
      </p:sp>
      <p:sp>
        <p:nvSpPr>
          <p:cNvPr id="14" name="TextBox 13">
            <a:extLst>
              <a:ext uri="{FF2B5EF4-FFF2-40B4-BE49-F238E27FC236}">
                <a16:creationId xmlns:a16="http://schemas.microsoft.com/office/drawing/2014/main" id="{80EABE38-590D-4EC6-CFDD-F37C7EF0A5ED}"/>
              </a:ext>
            </a:extLst>
          </p:cNvPr>
          <p:cNvSpPr txBox="1"/>
          <p:nvPr/>
        </p:nvSpPr>
        <p:spPr>
          <a:xfrm>
            <a:off x="9689865" y="4068856"/>
            <a:ext cx="1106766" cy="646331"/>
          </a:xfrm>
          <a:prstGeom prst="rect">
            <a:avLst/>
          </a:prstGeom>
          <a:noFill/>
        </p:spPr>
        <p:txBody>
          <a:bodyPr wrap="square">
            <a:spAutoFit/>
          </a:bodyPr>
          <a:lstStyle/>
          <a:p>
            <a:r>
              <a:rPr lang="en-US" sz="3600" b="1" dirty="0">
                <a:solidFill>
                  <a:srgbClr val="0070C0"/>
                </a:solidFill>
              </a:rPr>
              <a:t>Ray</a:t>
            </a:r>
          </a:p>
        </p:txBody>
      </p:sp>
      <p:sp>
        <p:nvSpPr>
          <p:cNvPr id="15" name="Right Brace 14">
            <a:extLst>
              <a:ext uri="{FF2B5EF4-FFF2-40B4-BE49-F238E27FC236}">
                <a16:creationId xmlns:a16="http://schemas.microsoft.com/office/drawing/2014/main" id="{7B542A1C-25BC-5CC9-3668-52C6AE0D204B}"/>
              </a:ext>
            </a:extLst>
          </p:cNvPr>
          <p:cNvSpPr/>
          <p:nvPr/>
        </p:nvSpPr>
        <p:spPr>
          <a:xfrm>
            <a:off x="9402793" y="2208361"/>
            <a:ext cx="189781" cy="948907"/>
          </a:xfrm>
          <a:prstGeom prst="rightBrace">
            <a:avLst>
              <a:gd name="adj1" fmla="val 30645"/>
              <a:gd name="adj2" fmla="val 50000"/>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Right Brace 15">
            <a:extLst>
              <a:ext uri="{FF2B5EF4-FFF2-40B4-BE49-F238E27FC236}">
                <a16:creationId xmlns:a16="http://schemas.microsoft.com/office/drawing/2014/main" id="{28510692-3D98-F643-A0EB-A4006080B81C}"/>
              </a:ext>
            </a:extLst>
          </p:cNvPr>
          <p:cNvSpPr/>
          <p:nvPr/>
        </p:nvSpPr>
        <p:spPr>
          <a:xfrm>
            <a:off x="9391291" y="3378678"/>
            <a:ext cx="218535" cy="2202613"/>
          </a:xfrm>
          <a:prstGeom prst="rightBrace">
            <a:avLst>
              <a:gd name="adj1" fmla="val 28070"/>
              <a:gd name="adj2" fmla="val 43734"/>
            </a:avLst>
          </a:prstGeom>
          <a:ln w="38100">
            <a:solidFill>
              <a:srgbClr val="0070C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7" name="Right Brace 16">
            <a:extLst>
              <a:ext uri="{FF2B5EF4-FFF2-40B4-BE49-F238E27FC236}">
                <a16:creationId xmlns:a16="http://schemas.microsoft.com/office/drawing/2014/main" id="{7C112F76-1C2B-D521-BCF0-B6CDB8F778FC}"/>
              </a:ext>
            </a:extLst>
          </p:cNvPr>
          <p:cNvSpPr/>
          <p:nvPr/>
        </p:nvSpPr>
        <p:spPr>
          <a:xfrm>
            <a:off x="9414296" y="5719313"/>
            <a:ext cx="117894" cy="368061"/>
          </a:xfrm>
          <a:prstGeom prst="rightBrace">
            <a:avLst>
              <a:gd name="adj1" fmla="val 28070"/>
              <a:gd name="adj2" fmla="val 43734"/>
            </a:avLst>
          </a:prstGeom>
          <a:ln w="38100">
            <a:solidFill>
              <a:srgbClr val="7030A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8" name="TextBox 17">
            <a:extLst>
              <a:ext uri="{FF2B5EF4-FFF2-40B4-BE49-F238E27FC236}">
                <a16:creationId xmlns:a16="http://schemas.microsoft.com/office/drawing/2014/main" id="{03401EF3-1598-39A4-B04B-9F4CEEB6ED84}"/>
              </a:ext>
            </a:extLst>
          </p:cNvPr>
          <p:cNvSpPr txBox="1"/>
          <p:nvPr/>
        </p:nvSpPr>
        <p:spPr>
          <a:xfrm>
            <a:off x="317157" y="2117809"/>
            <a:ext cx="2055340" cy="1938992"/>
          </a:xfrm>
          <a:prstGeom prst="rect">
            <a:avLst/>
          </a:prstGeom>
          <a:noFill/>
        </p:spPr>
        <p:txBody>
          <a:bodyPr wrap="square">
            <a:spAutoFit/>
          </a:bodyPr>
          <a:lstStyle/>
          <a:p>
            <a:r>
              <a:rPr lang="en-US" sz="2400" dirty="0"/>
              <a:t>A </a:t>
            </a:r>
            <a:r>
              <a:rPr lang="en-US" sz="2400" b="1" dirty="0">
                <a:solidFill>
                  <a:srgbClr val="0070C0"/>
                </a:solidFill>
              </a:rPr>
              <a:t>distributed execution framework</a:t>
            </a:r>
            <a:r>
              <a:rPr lang="en-US" sz="2400" b="1" dirty="0"/>
              <a:t> </a:t>
            </a:r>
            <a:r>
              <a:rPr lang="en-US" sz="2400" dirty="0"/>
              <a:t>for emerging</a:t>
            </a:r>
            <a:r>
              <a:rPr lang="en-US" sz="2400" b="1" dirty="0">
                <a:solidFill>
                  <a:srgbClr val="0070C0"/>
                </a:solidFill>
              </a:rPr>
              <a:t> AI applications</a:t>
            </a:r>
          </a:p>
        </p:txBody>
      </p:sp>
      <p:graphicFrame>
        <p:nvGraphicFramePr>
          <p:cNvPr id="3" name="Diagram 2">
            <a:extLst>
              <a:ext uri="{FF2B5EF4-FFF2-40B4-BE49-F238E27FC236}">
                <a16:creationId xmlns:a16="http://schemas.microsoft.com/office/drawing/2014/main" id="{D23CB4C4-6A08-66FB-03B5-43CDDF58C905}"/>
              </a:ext>
            </a:extLst>
          </p:cNvPr>
          <p:cNvGraphicFramePr/>
          <p:nvPr>
            <p:extLst>
              <p:ext uri="{D42A27DB-BD31-4B8C-83A1-F6EECF244321}">
                <p14:modId xmlns:p14="http://schemas.microsoft.com/office/powerpoint/2010/main" val="2690369264"/>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57728035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30</a:t>
            </a:fld>
            <a:endParaRPr lang="en-US" dirty="0"/>
          </a:p>
        </p:txBody>
      </p:sp>
      <p:sp>
        <p:nvSpPr>
          <p:cNvPr id="10" name="TextBox 9">
            <a:extLst>
              <a:ext uri="{FF2B5EF4-FFF2-40B4-BE49-F238E27FC236}">
                <a16:creationId xmlns:a16="http://schemas.microsoft.com/office/drawing/2014/main" id="{71B4C852-F039-9296-9546-B3F90092D158}"/>
              </a:ext>
            </a:extLst>
          </p:cNvPr>
          <p:cNvSpPr txBox="1"/>
          <p:nvPr/>
        </p:nvSpPr>
        <p:spPr>
          <a:xfrm>
            <a:off x="345991" y="4940284"/>
            <a:ext cx="5140410" cy="1200329"/>
          </a:xfrm>
          <a:prstGeom prst="rect">
            <a:avLst/>
          </a:prstGeom>
          <a:noFill/>
        </p:spPr>
        <p:txBody>
          <a:bodyPr wrap="square">
            <a:spAutoFit/>
          </a:bodyPr>
          <a:lstStyle/>
          <a:p>
            <a:r>
              <a:rPr lang="en-US" dirty="0"/>
              <a:t>The </a:t>
            </a:r>
            <a:r>
              <a:rPr lang="en-US" dirty="0">
                <a:solidFill>
                  <a:srgbClr val="0070C0"/>
                </a:solidFill>
              </a:rPr>
              <a:t>Global Control Store </a:t>
            </a:r>
            <a:r>
              <a:rPr lang="en-US" dirty="0"/>
              <a:t>(GCS) is a </a:t>
            </a:r>
            <a:r>
              <a:rPr lang="en-US" b="1" dirty="0">
                <a:solidFill>
                  <a:srgbClr val="0070C0"/>
                </a:solidFill>
              </a:rPr>
              <a:t>key-value server </a:t>
            </a:r>
            <a:r>
              <a:rPr lang="en-US" dirty="0"/>
              <a:t>that contains </a:t>
            </a:r>
            <a:r>
              <a:rPr lang="en-US" b="1" dirty="0">
                <a:solidFill>
                  <a:srgbClr val="0070C0"/>
                </a:solidFill>
              </a:rPr>
              <a:t>system-level metadata</a:t>
            </a:r>
            <a:r>
              <a:rPr lang="en-US" dirty="0"/>
              <a:t> control state information in the system, such as </a:t>
            </a:r>
            <a:r>
              <a:rPr lang="en-US" b="1" dirty="0">
                <a:solidFill>
                  <a:srgbClr val="0070C0"/>
                </a:solidFill>
              </a:rPr>
              <a:t>the locations of objects and actors</a:t>
            </a:r>
            <a:r>
              <a:rPr lang="en-US" dirty="0"/>
              <a:t>. </a:t>
            </a:r>
          </a:p>
        </p:txBody>
      </p:sp>
      <p:pic>
        <p:nvPicPr>
          <p:cNvPr id="7" name="Picture 6">
            <a:extLst>
              <a:ext uri="{FF2B5EF4-FFF2-40B4-BE49-F238E27FC236}">
                <a16:creationId xmlns:a16="http://schemas.microsoft.com/office/drawing/2014/main" id="{BD4848D9-008D-C47B-5AE6-AE784F5985B0}"/>
              </a:ext>
            </a:extLst>
          </p:cNvPr>
          <p:cNvPicPr>
            <a:picLocks noChangeAspect="1"/>
          </p:cNvPicPr>
          <p:nvPr/>
        </p:nvPicPr>
        <p:blipFill>
          <a:blip r:embed="rId2"/>
          <a:stretch>
            <a:fillRect/>
          </a:stretch>
        </p:blipFill>
        <p:spPr>
          <a:xfrm>
            <a:off x="328108" y="1974686"/>
            <a:ext cx="4944108" cy="2926828"/>
          </a:xfrm>
          <a:prstGeom prst="rect">
            <a:avLst/>
          </a:prstGeom>
        </p:spPr>
      </p:pic>
      <p:sp>
        <p:nvSpPr>
          <p:cNvPr id="16" name="Rectangle 15">
            <a:extLst>
              <a:ext uri="{FF2B5EF4-FFF2-40B4-BE49-F238E27FC236}">
                <a16:creationId xmlns:a16="http://schemas.microsoft.com/office/drawing/2014/main" id="{DA1C41CD-B7BA-B34A-BDBD-808E7253AE43}"/>
              </a:ext>
            </a:extLst>
          </p:cNvPr>
          <p:cNvSpPr/>
          <p:nvPr/>
        </p:nvSpPr>
        <p:spPr>
          <a:xfrm>
            <a:off x="1976729" y="3534033"/>
            <a:ext cx="1960957" cy="13839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D19C8CF1-2858-9E06-37E1-D17B8D3D2D7A}"/>
              </a:ext>
            </a:extLst>
          </p:cNvPr>
          <p:cNvSpPr/>
          <p:nvPr/>
        </p:nvSpPr>
        <p:spPr>
          <a:xfrm rot="10800000">
            <a:off x="3459891" y="4453202"/>
            <a:ext cx="225887" cy="52968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A2B3C76-8DC9-886E-D055-DBFC3F604D35}"/>
              </a:ext>
            </a:extLst>
          </p:cNvPr>
          <p:cNvSpPr/>
          <p:nvPr/>
        </p:nvSpPr>
        <p:spPr>
          <a:xfrm>
            <a:off x="288323" y="1935891"/>
            <a:ext cx="4959179" cy="135100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TextBox 11">
            <a:extLst>
              <a:ext uri="{FF2B5EF4-FFF2-40B4-BE49-F238E27FC236}">
                <a16:creationId xmlns:a16="http://schemas.microsoft.com/office/drawing/2014/main" id="{FB397025-4839-ED75-756B-B9A1AACAA03C}"/>
              </a:ext>
            </a:extLst>
          </p:cNvPr>
          <p:cNvSpPr txBox="1"/>
          <p:nvPr/>
        </p:nvSpPr>
        <p:spPr>
          <a:xfrm>
            <a:off x="1993557" y="3575908"/>
            <a:ext cx="1869989" cy="261610"/>
          </a:xfrm>
          <a:prstGeom prst="rect">
            <a:avLst/>
          </a:prstGeom>
          <a:noFill/>
        </p:spPr>
        <p:txBody>
          <a:bodyPr wrap="square">
            <a:spAutoFit/>
          </a:bodyPr>
          <a:lstStyle/>
          <a:p>
            <a:r>
              <a:rPr lang="en-US" sz="1100" dirty="0">
                <a:highlight>
                  <a:srgbClr val="C0C0C0"/>
                </a:highlight>
              </a:rPr>
              <a:t>Global Control Store (GCS)</a:t>
            </a:r>
          </a:p>
        </p:txBody>
      </p:sp>
      <p:sp>
        <p:nvSpPr>
          <p:cNvPr id="21" name="TextBox 20">
            <a:extLst>
              <a:ext uri="{FF2B5EF4-FFF2-40B4-BE49-F238E27FC236}">
                <a16:creationId xmlns:a16="http://schemas.microsoft.com/office/drawing/2014/main" id="{F7737A36-927F-2AF0-6CAD-6D6D3B1FE2FC}"/>
              </a:ext>
            </a:extLst>
          </p:cNvPr>
          <p:cNvSpPr txBox="1"/>
          <p:nvPr/>
        </p:nvSpPr>
        <p:spPr>
          <a:xfrm>
            <a:off x="5173363" y="1882588"/>
            <a:ext cx="7018638" cy="4524315"/>
          </a:xfrm>
          <a:prstGeom prst="rect">
            <a:avLst/>
          </a:prstGeom>
          <a:noFill/>
        </p:spPr>
        <p:txBody>
          <a:bodyPr wrap="square">
            <a:spAutoFit/>
          </a:bodyPr>
          <a:lstStyle/>
          <a:p>
            <a:pPr marL="285750" indent="-285750">
              <a:buFont typeface="Arial" panose="020B0604020202020204" pitchFamily="34" charset="0"/>
              <a:buChar char="•"/>
            </a:pPr>
            <a:r>
              <a:rPr lang="en-US" b="1" dirty="0"/>
              <a:t>Heartbeat Table</a:t>
            </a:r>
            <a:r>
              <a:rPr lang="en-US" dirty="0"/>
              <a:t>: hold the list of clients, workers, and nodes connected to Ray.</a:t>
            </a:r>
          </a:p>
          <a:p>
            <a:pPr marL="742950" lvl="1" indent="-285750">
              <a:buFont typeface="Arial" panose="020B0604020202020204" pitchFamily="34" charset="0"/>
              <a:buChar char="•"/>
            </a:pPr>
            <a:r>
              <a:rPr lang="en-US" dirty="0"/>
              <a:t>Each raylet periodically sends a heartbeat to the GCS to indicate that the node is alive and to report a summary of its scheduler thread’s current resource usage and load. The GCS periodically aggregates all heartbeats from the raylets, to reduce network bandwidth usage, and broadcasts the aggregate back out to all nodes. This is used to determine cluster membership and for distributed scheduling. The broadcasted information is also used for autoscaling.</a:t>
            </a:r>
          </a:p>
          <a:p>
            <a:pPr marL="742950" lvl="1" indent="-285750">
              <a:buFont typeface="Arial" panose="020B0604020202020204" pitchFamily="34" charset="0"/>
              <a:buChar char="•"/>
            </a:pPr>
            <a:r>
              <a:rPr lang="en-US" dirty="0"/>
              <a:t>If the GCS does not hear from a raylet for a configurable number of heartbeat intervals, the GCS marks the raylet as dead and broadcasts this message to all nodes. This acts as a tombstone: a raylet will exit if it hears that it has been marked as dead and its physical resources can only be reused by starting a new raylet, which is assigned a different unique ID.</a:t>
            </a:r>
          </a:p>
        </p:txBody>
      </p:sp>
      <p:graphicFrame>
        <p:nvGraphicFramePr>
          <p:cNvPr id="14" name="Diagram 13">
            <a:extLst>
              <a:ext uri="{FF2B5EF4-FFF2-40B4-BE49-F238E27FC236}">
                <a16:creationId xmlns:a16="http://schemas.microsoft.com/office/drawing/2014/main" id="{0DCB36E6-AD6F-6553-B6F0-EDD8B927F084}"/>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7599107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a:xfrm>
            <a:off x="1097280" y="286603"/>
            <a:ext cx="10789920" cy="1450757"/>
          </a:xfrm>
        </p:spPr>
        <p:txBody>
          <a:bodyPr/>
          <a:lstStyle/>
          <a:p>
            <a:r>
              <a:rPr lang="en-US" dirty="0"/>
              <a:t>Ray: </a:t>
            </a:r>
            <a:r>
              <a:rPr lang="en-US" sz="3600" b="1" dirty="0">
                <a:solidFill>
                  <a:srgbClr val="0070C0"/>
                </a:solidFill>
              </a:rPr>
              <a:t>Global Control Store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31</a:t>
            </a:fld>
            <a:endParaRPr lang="en-US" dirty="0"/>
          </a:p>
        </p:txBody>
      </p:sp>
      <p:pic>
        <p:nvPicPr>
          <p:cNvPr id="3" name="Picture 2">
            <a:extLst>
              <a:ext uri="{FF2B5EF4-FFF2-40B4-BE49-F238E27FC236}">
                <a16:creationId xmlns:a16="http://schemas.microsoft.com/office/drawing/2014/main" id="{A4D11A18-A505-B058-603B-82F6296898C2}"/>
              </a:ext>
            </a:extLst>
          </p:cNvPr>
          <p:cNvPicPr>
            <a:picLocks noChangeAspect="1"/>
          </p:cNvPicPr>
          <p:nvPr/>
        </p:nvPicPr>
        <p:blipFill>
          <a:blip r:embed="rId2"/>
          <a:stretch>
            <a:fillRect/>
          </a:stretch>
        </p:blipFill>
        <p:spPr>
          <a:xfrm>
            <a:off x="5756087" y="1935526"/>
            <a:ext cx="6435913" cy="4036906"/>
          </a:xfrm>
          <a:prstGeom prst="rect">
            <a:avLst/>
          </a:prstGeom>
        </p:spPr>
      </p:pic>
      <p:sp>
        <p:nvSpPr>
          <p:cNvPr id="8" name="TextBox 7">
            <a:extLst>
              <a:ext uri="{FF2B5EF4-FFF2-40B4-BE49-F238E27FC236}">
                <a16:creationId xmlns:a16="http://schemas.microsoft.com/office/drawing/2014/main" id="{05086006-6A13-7CF2-5788-0B36B272DDC7}"/>
              </a:ext>
            </a:extLst>
          </p:cNvPr>
          <p:cNvSpPr txBox="1"/>
          <p:nvPr/>
        </p:nvSpPr>
        <p:spPr>
          <a:xfrm>
            <a:off x="799069" y="2173731"/>
            <a:ext cx="5099223" cy="3693319"/>
          </a:xfrm>
          <a:prstGeom prst="rect">
            <a:avLst/>
          </a:prstGeom>
          <a:noFill/>
        </p:spPr>
        <p:txBody>
          <a:bodyPr wrap="square">
            <a:spAutoFit/>
          </a:bodyPr>
          <a:lstStyle/>
          <a:p>
            <a:pPr marL="285750" indent="-285750">
              <a:buFont typeface="Arial" panose="020B0604020202020204" pitchFamily="34" charset="0"/>
              <a:buChar char="•"/>
            </a:pPr>
            <a:r>
              <a:rPr lang="en-US" b="1" dirty="0"/>
              <a:t>Actor Table</a:t>
            </a:r>
            <a:r>
              <a:rPr lang="en-US" dirty="0"/>
              <a:t>: hold the list of actors and their state. This table is used to recreate actors on failure, and to manage actor lifetime.</a:t>
            </a:r>
          </a:p>
          <a:p>
            <a:pPr marL="285750" indent="-285750">
              <a:buFont typeface="Arial" panose="020B0604020202020204" pitchFamily="34" charset="0"/>
              <a:buChar char="•"/>
            </a:pPr>
            <a:r>
              <a:rPr lang="en-US" b="1" dirty="0"/>
              <a:t>Job Table</a:t>
            </a:r>
            <a:r>
              <a:rPr lang="en-US" dirty="0"/>
              <a:t>: hold the list of jobs running in the cluster. When a job is terminated, Ray will cancel running tasks and actors created by the job to avoid resource leaks.</a:t>
            </a:r>
          </a:p>
          <a:p>
            <a:pPr marL="285750" indent="-285750">
              <a:buFont typeface="Arial" panose="020B0604020202020204" pitchFamily="34" charset="0"/>
              <a:buChar char="•"/>
            </a:pPr>
            <a:r>
              <a:rPr lang="en-US" b="1" dirty="0"/>
              <a:t>Object Table</a:t>
            </a:r>
            <a:r>
              <a:rPr lang="en-US" dirty="0"/>
              <a:t>: the object table has been </a:t>
            </a:r>
            <a:r>
              <a:rPr lang="en-US" dirty="0">
                <a:solidFill>
                  <a:srgbClr val="0070C0"/>
                </a:solidFill>
              </a:rPr>
              <a:t>moved from the GCS into the ownership table</a:t>
            </a:r>
            <a:r>
              <a:rPr lang="en-US" dirty="0"/>
              <a:t>, to improve scalability and distributed object transfer performance (v1.3).</a:t>
            </a:r>
          </a:p>
          <a:p>
            <a:pPr marL="285750" indent="-285750">
              <a:buFont typeface="Arial" panose="020B0604020202020204" pitchFamily="34" charset="0"/>
              <a:buChar char="•"/>
            </a:pPr>
            <a:r>
              <a:rPr lang="en-US" b="1" dirty="0"/>
              <a:t>Profile Table</a:t>
            </a:r>
            <a:r>
              <a:rPr lang="en-US" dirty="0"/>
              <a:t>: store profiling events which may be LRU evicted.</a:t>
            </a:r>
          </a:p>
        </p:txBody>
      </p:sp>
      <p:sp>
        <p:nvSpPr>
          <p:cNvPr id="13" name="Rectangle 12">
            <a:extLst>
              <a:ext uri="{FF2B5EF4-FFF2-40B4-BE49-F238E27FC236}">
                <a16:creationId xmlns:a16="http://schemas.microsoft.com/office/drawing/2014/main" id="{39C65739-DA75-7A66-7D71-4C5C880419B9}"/>
              </a:ext>
            </a:extLst>
          </p:cNvPr>
          <p:cNvSpPr/>
          <p:nvPr/>
        </p:nvSpPr>
        <p:spPr>
          <a:xfrm>
            <a:off x="8097442" y="4201298"/>
            <a:ext cx="2125715" cy="1598140"/>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2833E61-8533-89D6-AAF5-7FAF357531AB}"/>
              </a:ext>
            </a:extLst>
          </p:cNvPr>
          <p:cNvSpPr txBox="1"/>
          <p:nvPr/>
        </p:nvSpPr>
        <p:spPr>
          <a:xfrm>
            <a:off x="8138985" y="4177271"/>
            <a:ext cx="1993555" cy="276999"/>
          </a:xfrm>
          <a:prstGeom prst="rect">
            <a:avLst/>
          </a:prstGeom>
          <a:noFill/>
        </p:spPr>
        <p:txBody>
          <a:bodyPr wrap="square">
            <a:spAutoFit/>
          </a:bodyPr>
          <a:lstStyle/>
          <a:p>
            <a:r>
              <a:rPr lang="en-US" sz="1200" dirty="0">
                <a:highlight>
                  <a:srgbClr val="C0C0C0"/>
                </a:highlight>
              </a:rPr>
              <a:t>Global Control Store (GCS)</a:t>
            </a:r>
            <a:r>
              <a:rPr lang="en-US" sz="1200" dirty="0"/>
              <a:t>  </a:t>
            </a:r>
            <a:r>
              <a:rPr lang="en-US" sz="1200" dirty="0">
                <a:highlight>
                  <a:srgbClr val="C0C0C0"/>
                </a:highlight>
              </a:rPr>
              <a:t>  </a:t>
            </a:r>
          </a:p>
        </p:txBody>
      </p:sp>
      <p:graphicFrame>
        <p:nvGraphicFramePr>
          <p:cNvPr id="11" name="Diagram 10">
            <a:extLst>
              <a:ext uri="{FF2B5EF4-FFF2-40B4-BE49-F238E27FC236}">
                <a16:creationId xmlns:a16="http://schemas.microsoft.com/office/drawing/2014/main" id="{6388B161-6E7B-8B68-5243-2E52FE635828}"/>
              </a:ext>
            </a:extLst>
          </p:cNvPr>
          <p:cNvGraphicFramePr/>
          <p:nvPr>
            <p:extLst>
              <p:ext uri="{D42A27DB-BD31-4B8C-83A1-F6EECF244321}">
                <p14:modId xmlns:p14="http://schemas.microsoft.com/office/powerpoint/2010/main" val="3574798382"/>
              </p:ext>
            </p:extLst>
          </p:nvPr>
        </p:nvGraphicFramePr>
        <p:xfrm>
          <a:off x="8048368" y="125835"/>
          <a:ext cx="3998223"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2545138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1C7C8A-A08F-EDF2-3419-871E0DD0749E}"/>
              </a:ext>
            </a:extLst>
          </p:cNvPr>
          <p:cNvSpPr>
            <a:spLocks noGrp="1"/>
          </p:cNvSpPr>
          <p:nvPr>
            <p:ph type="title"/>
          </p:nvPr>
        </p:nvSpPr>
        <p:spPr/>
        <p:txBody>
          <a:bodyPr/>
          <a:lstStyle/>
          <a:p>
            <a:r>
              <a:rPr lang="en-US" dirty="0"/>
              <a:t>Ray: </a:t>
            </a:r>
            <a:r>
              <a:rPr lang="en-US" sz="3600" b="1" dirty="0">
                <a:solidFill>
                  <a:srgbClr val="0070C0"/>
                </a:solidFill>
              </a:rPr>
              <a:t>Architecture</a:t>
            </a:r>
            <a:endParaRPr lang="en-US" b="1" dirty="0">
              <a:solidFill>
                <a:srgbClr val="0070C0"/>
              </a:solidFill>
            </a:endParaRPr>
          </a:p>
        </p:txBody>
      </p:sp>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4</a:t>
            </a:fld>
            <a:endParaRPr lang="en-US" dirty="0"/>
          </a:p>
        </p:txBody>
      </p:sp>
      <p:sp>
        <p:nvSpPr>
          <p:cNvPr id="24" name="Rectangle 23">
            <a:extLst>
              <a:ext uri="{FF2B5EF4-FFF2-40B4-BE49-F238E27FC236}">
                <a16:creationId xmlns:a16="http://schemas.microsoft.com/office/drawing/2014/main" id="{600BB86D-17D8-152A-EBCA-700B6B7F826B}"/>
              </a:ext>
            </a:extLst>
          </p:cNvPr>
          <p:cNvSpPr/>
          <p:nvPr/>
        </p:nvSpPr>
        <p:spPr>
          <a:xfrm>
            <a:off x="1475124" y="4287329"/>
            <a:ext cx="1708030" cy="10783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CDD5D9A-7CD8-46CD-6F77-414F2E5E39A8}"/>
              </a:ext>
            </a:extLst>
          </p:cNvPr>
          <p:cNvSpPr txBox="1"/>
          <p:nvPr/>
        </p:nvSpPr>
        <p:spPr>
          <a:xfrm>
            <a:off x="576650" y="1956260"/>
            <a:ext cx="5253699" cy="646331"/>
          </a:xfrm>
          <a:prstGeom prst="rect">
            <a:avLst/>
          </a:prstGeom>
          <a:noFill/>
        </p:spPr>
        <p:txBody>
          <a:bodyPr wrap="square">
            <a:spAutoFit/>
          </a:bodyPr>
          <a:lstStyle/>
          <a:p>
            <a:r>
              <a:rPr lang="en-US" dirty="0"/>
              <a:t>Ray’s architecture consists of two parts: an </a:t>
            </a:r>
            <a:r>
              <a:rPr lang="en-US" b="1" dirty="0">
                <a:solidFill>
                  <a:srgbClr val="339933"/>
                </a:solidFill>
              </a:rPr>
              <a:t>application</a:t>
            </a:r>
            <a:r>
              <a:rPr lang="en-US" dirty="0">
                <a:solidFill>
                  <a:srgbClr val="339933"/>
                </a:solidFill>
              </a:rPr>
              <a:t> </a:t>
            </a:r>
            <a:r>
              <a:rPr lang="en-US" b="1" dirty="0">
                <a:solidFill>
                  <a:srgbClr val="339933"/>
                </a:solidFill>
              </a:rPr>
              <a:t>layer</a:t>
            </a:r>
            <a:r>
              <a:rPr lang="en-US" dirty="0"/>
              <a:t> and a </a:t>
            </a:r>
            <a:r>
              <a:rPr lang="en-US" b="1" dirty="0">
                <a:solidFill>
                  <a:schemeClr val="accent2">
                    <a:lumMod val="75000"/>
                  </a:schemeClr>
                </a:solidFill>
              </a:rPr>
              <a:t>system layer</a:t>
            </a:r>
            <a:r>
              <a:rPr lang="en-US" dirty="0"/>
              <a:t>.</a:t>
            </a:r>
          </a:p>
        </p:txBody>
      </p:sp>
      <p:pic>
        <p:nvPicPr>
          <p:cNvPr id="16" name="Picture 15">
            <a:extLst>
              <a:ext uri="{FF2B5EF4-FFF2-40B4-BE49-F238E27FC236}">
                <a16:creationId xmlns:a16="http://schemas.microsoft.com/office/drawing/2014/main" id="{94856D15-A732-9746-EFE9-C4B5F4335495}"/>
              </a:ext>
            </a:extLst>
          </p:cNvPr>
          <p:cNvPicPr>
            <a:picLocks noChangeAspect="1"/>
          </p:cNvPicPr>
          <p:nvPr/>
        </p:nvPicPr>
        <p:blipFill>
          <a:blip r:embed="rId2"/>
          <a:stretch>
            <a:fillRect/>
          </a:stretch>
        </p:blipFill>
        <p:spPr>
          <a:xfrm>
            <a:off x="205505" y="2587095"/>
            <a:ext cx="5539001" cy="3478599"/>
          </a:xfrm>
          <a:prstGeom prst="rect">
            <a:avLst/>
          </a:prstGeom>
        </p:spPr>
      </p:pic>
      <p:sp>
        <p:nvSpPr>
          <p:cNvPr id="15" name="TextBox 14">
            <a:extLst>
              <a:ext uri="{FF2B5EF4-FFF2-40B4-BE49-F238E27FC236}">
                <a16:creationId xmlns:a16="http://schemas.microsoft.com/office/drawing/2014/main" id="{1A554A38-3B83-B8C9-C4BC-77FCB0DA2073}"/>
              </a:ext>
            </a:extLst>
          </p:cNvPr>
          <p:cNvSpPr txBox="1"/>
          <p:nvPr/>
        </p:nvSpPr>
        <p:spPr>
          <a:xfrm>
            <a:off x="5650237" y="2353505"/>
            <a:ext cx="6324512" cy="3416320"/>
          </a:xfrm>
          <a:prstGeom prst="rect">
            <a:avLst/>
          </a:prstGeom>
          <a:noFill/>
        </p:spPr>
        <p:txBody>
          <a:bodyPr wrap="square">
            <a:spAutoFit/>
          </a:bodyPr>
          <a:lstStyle/>
          <a:p>
            <a:r>
              <a:rPr lang="en-US" b="1" dirty="0">
                <a:solidFill>
                  <a:srgbClr val="0070C0"/>
                </a:solidFill>
              </a:rPr>
              <a:t>Application</a:t>
            </a:r>
            <a:r>
              <a:rPr lang="en-US" dirty="0"/>
              <a:t> </a:t>
            </a:r>
            <a:r>
              <a:rPr lang="en-US" b="1" dirty="0">
                <a:solidFill>
                  <a:srgbClr val="0070C0"/>
                </a:solidFill>
              </a:rPr>
              <a:t>layer</a:t>
            </a:r>
            <a:r>
              <a:rPr lang="en-US" dirty="0"/>
              <a:t>:</a:t>
            </a:r>
          </a:p>
          <a:p>
            <a:pPr marL="285750" indent="-285750">
              <a:buFont typeface="Arial" panose="020B0604020202020204" pitchFamily="34" charset="0"/>
              <a:buChar char="•"/>
            </a:pPr>
            <a:r>
              <a:rPr lang="en-US" b="1" dirty="0"/>
              <a:t>Worker</a:t>
            </a:r>
            <a:r>
              <a:rPr lang="en-US" dirty="0"/>
              <a:t>: a stateless process that serially executes tasks (</a:t>
            </a:r>
            <a:r>
              <a:rPr lang="en-US" b="1" dirty="0">
                <a:solidFill>
                  <a:srgbClr val="0070C0"/>
                </a:solidFill>
              </a:rPr>
              <a:t>remote functions</a:t>
            </a:r>
            <a:r>
              <a:rPr lang="en-US" dirty="0"/>
              <a:t>) invoked by a driver or another worker. Workers are started automatically and assigned tasks by the system layer. When a remote function is declared, the function is automatically published to all workers. </a:t>
            </a:r>
            <a:endParaRPr lang="en-US" b="1" dirty="0"/>
          </a:p>
          <a:p>
            <a:pPr marL="285750" indent="-285750">
              <a:buFont typeface="Arial" panose="020B0604020202020204" pitchFamily="34" charset="0"/>
              <a:buChar char="•"/>
            </a:pPr>
            <a:r>
              <a:rPr lang="en-US" b="1" dirty="0"/>
              <a:t>Driver</a:t>
            </a:r>
            <a:r>
              <a:rPr lang="en-US" dirty="0"/>
              <a:t>: a special worker process that executes the top-level application. It can submit tasks, but cannot execute any itself. Driver processes can run on any node.</a:t>
            </a:r>
          </a:p>
          <a:p>
            <a:pPr marL="285750" indent="-285750">
              <a:buFont typeface="Arial" panose="020B0604020202020204" pitchFamily="34" charset="0"/>
              <a:buChar char="•"/>
            </a:pPr>
            <a:r>
              <a:rPr lang="en-US" b="1" dirty="0"/>
              <a:t>Actor</a:t>
            </a:r>
            <a:r>
              <a:rPr lang="en-US" dirty="0"/>
              <a:t>: a stateful process that serially executes, when invoked, the methods it exposes. Unlike a worker, an actor is explicitly instantiated by a worker or a driver. </a:t>
            </a:r>
          </a:p>
        </p:txBody>
      </p:sp>
      <p:sp>
        <p:nvSpPr>
          <p:cNvPr id="3" name="Rectangle 2">
            <a:extLst>
              <a:ext uri="{FF2B5EF4-FFF2-40B4-BE49-F238E27FC236}">
                <a16:creationId xmlns:a16="http://schemas.microsoft.com/office/drawing/2014/main" id="{C9464552-574B-C215-B2FD-D7658C131598}"/>
              </a:ext>
            </a:extLst>
          </p:cNvPr>
          <p:cNvSpPr/>
          <p:nvPr/>
        </p:nvSpPr>
        <p:spPr>
          <a:xfrm>
            <a:off x="855677" y="3053592"/>
            <a:ext cx="4429387" cy="436227"/>
          </a:xfrm>
          <a:prstGeom prst="rect">
            <a:avLst/>
          </a:prstGeom>
          <a:noFill/>
          <a:ln w="3810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9" name="Rectangle 8">
            <a:extLst>
              <a:ext uri="{FF2B5EF4-FFF2-40B4-BE49-F238E27FC236}">
                <a16:creationId xmlns:a16="http://schemas.microsoft.com/office/drawing/2014/main" id="{DC936F24-19D9-2D8B-3D5A-188DF84F6882}"/>
              </a:ext>
            </a:extLst>
          </p:cNvPr>
          <p:cNvSpPr/>
          <p:nvPr/>
        </p:nvSpPr>
        <p:spPr>
          <a:xfrm>
            <a:off x="848686" y="3566719"/>
            <a:ext cx="4662881" cy="2355909"/>
          </a:xfrm>
          <a:prstGeom prst="rect">
            <a:avLst/>
          </a:prstGeom>
          <a:noFill/>
          <a:ln w="38100">
            <a:solidFill>
              <a:srgbClr val="FFC00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3C0DF529-F257-C650-476E-671275B0ED5C}"/>
              </a:ext>
            </a:extLst>
          </p:cNvPr>
          <p:cNvSpPr/>
          <p:nvPr/>
        </p:nvSpPr>
        <p:spPr>
          <a:xfrm>
            <a:off x="5615031" y="1977244"/>
            <a:ext cx="6339281" cy="4359479"/>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5" name="Arrow: Down 4">
            <a:extLst>
              <a:ext uri="{FF2B5EF4-FFF2-40B4-BE49-F238E27FC236}">
                <a16:creationId xmlns:a16="http://schemas.microsoft.com/office/drawing/2014/main" id="{DEEBE923-7BBA-2338-35C4-61428B43C194}"/>
              </a:ext>
            </a:extLst>
          </p:cNvPr>
          <p:cNvSpPr/>
          <p:nvPr/>
        </p:nvSpPr>
        <p:spPr>
          <a:xfrm>
            <a:off x="3745149" y="2587557"/>
            <a:ext cx="272374" cy="1070043"/>
          </a:xfrm>
          <a:prstGeom prst="downArrow">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2" name="Arrow: Down 11">
            <a:extLst>
              <a:ext uri="{FF2B5EF4-FFF2-40B4-BE49-F238E27FC236}">
                <a16:creationId xmlns:a16="http://schemas.microsoft.com/office/drawing/2014/main" id="{C53C5DA6-DE83-8960-81B3-5DCA25F07CB9}"/>
              </a:ext>
            </a:extLst>
          </p:cNvPr>
          <p:cNvSpPr/>
          <p:nvPr/>
        </p:nvSpPr>
        <p:spPr>
          <a:xfrm>
            <a:off x="1553182" y="2525949"/>
            <a:ext cx="275617" cy="557719"/>
          </a:xfrm>
          <a:prstGeom prst="downArrow">
            <a:avLst/>
          </a:prstGeom>
          <a:solidFill>
            <a:srgbClr val="339933"/>
          </a:solidFill>
          <a:ln>
            <a:solidFill>
              <a:srgbClr val="00B05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graphicFrame>
        <p:nvGraphicFramePr>
          <p:cNvPr id="18" name="Diagram 17">
            <a:extLst>
              <a:ext uri="{FF2B5EF4-FFF2-40B4-BE49-F238E27FC236}">
                <a16:creationId xmlns:a16="http://schemas.microsoft.com/office/drawing/2014/main" id="{33C8F9AC-30EA-68AC-FDA0-B1092DE19A08}"/>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4" name="TextBox 13">
            <a:extLst>
              <a:ext uri="{FF2B5EF4-FFF2-40B4-BE49-F238E27FC236}">
                <a16:creationId xmlns:a16="http://schemas.microsoft.com/office/drawing/2014/main" id="{B210E48B-5C03-4CB0-BD1B-8EDD32897664}"/>
              </a:ext>
            </a:extLst>
          </p:cNvPr>
          <p:cNvSpPr txBox="1"/>
          <p:nvPr/>
        </p:nvSpPr>
        <p:spPr>
          <a:xfrm>
            <a:off x="2191266" y="4515021"/>
            <a:ext cx="1812324" cy="261610"/>
          </a:xfrm>
          <a:prstGeom prst="rect">
            <a:avLst/>
          </a:prstGeom>
          <a:noFill/>
        </p:spPr>
        <p:txBody>
          <a:bodyPr wrap="square">
            <a:spAutoFit/>
          </a:bodyPr>
          <a:lstStyle/>
          <a:p>
            <a:r>
              <a:rPr lang="en-US" sz="1100" dirty="0">
                <a:highlight>
                  <a:srgbClr val="C0C0C0"/>
                </a:highlight>
              </a:rPr>
              <a:t>Global Control Store (GCS)</a:t>
            </a:r>
          </a:p>
        </p:txBody>
      </p:sp>
    </p:spTree>
    <p:extLst>
      <p:ext uri="{BB962C8B-B14F-4D97-AF65-F5344CB8AC3E}">
        <p14:creationId xmlns:p14="http://schemas.microsoft.com/office/powerpoint/2010/main" val="72295648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5</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611326" y="2022765"/>
            <a:ext cx="6324512" cy="4401205"/>
          </a:xfrm>
          <a:prstGeom prst="rect">
            <a:avLst/>
          </a:prstGeom>
          <a:noFill/>
        </p:spPr>
        <p:txBody>
          <a:bodyPr wrap="square">
            <a:spAutoFit/>
          </a:bodyPr>
          <a:lstStyle/>
          <a:p>
            <a:r>
              <a:rPr lang="en-US" sz="2000" b="1" dirty="0">
                <a:solidFill>
                  <a:srgbClr val="0070C0"/>
                </a:solidFill>
              </a:rPr>
              <a:t>Worker</a:t>
            </a:r>
            <a:r>
              <a:rPr lang="en-US" sz="2000" dirty="0"/>
              <a:t> </a:t>
            </a:r>
          </a:p>
          <a:p>
            <a:pPr marL="285750" indent="-285750">
              <a:buFont typeface="Arial" panose="020B0604020202020204" pitchFamily="34" charset="0"/>
              <a:buChar char="•"/>
            </a:pPr>
            <a:r>
              <a:rPr lang="en-US" sz="2000" dirty="0"/>
              <a:t>a </a:t>
            </a:r>
            <a:r>
              <a:rPr lang="en-US" sz="2000" b="1" dirty="0">
                <a:solidFill>
                  <a:srgbClr val="0070C0"/>
                </a:solidFill>
              </a:rPr>
              <a:t>stateless</a:t>
            </a:r>
            <a:r>
              <a:rPr lang="en-US" sz="2000" dirty="0"/>
              <a:t> process that serially executes tasks (</a:t>
            </a:r>
            <a:r>
              <a:rPr lang="en-US" sz="2000" b="1" dirty="0">
                <a:solidFill>
                  <a:srgbClr val="0070C0"/>
                </a:solidFill>
              </a:rPr>
              <a:t>remote functions</a:t>
            </a:r>
            <a:r>
              <a:rPr lang="en-US" sz="2000"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sz="2000" dirty="0"/>
              <a:t>started automatically and assigned tasks by the system layer. </a:t>
            </a:r>
            <a:endParaRPr lang="en-US" sz="2000" b="1" dirty="0"/>
          </a:p>
          <a:p>
            <a:pPr marL="285750" indent="-285750">
              <a:buFont typeface="Arial" panose="020B0604020202020204" pitchFamily="34" charset="0"/>
              <a:buChar char="•"/>
            </a:pPr>
            <a:r>
              <a:rPr lang="en-US" sz="2000" b="1" dirty="0"/>
              <a:t>Driver</a:t>
            </a:r>
            <a:r>
              <a:rPr lang="en-US" sz="2000" dirty="0"/>
              <a:t>: a special worker process that executes the top-level application. It can submit tasks, but cannot execute any itself. Driver processes can run on any node.</a:t>
            </a:r>
          </a:p>
          <a:p>
            <a:pPr marL="285750" indent="-285750">
              <a:buFont typeface="Arial" panose="020B0604020202020204" pitchFamily="34" charset="0"/>
              <a:buChar char="•"/>
            </a:pPr>
            <a:r>
              <a:rPr lang="en-US" sz="2000" b="1" dirty="0"/>
              <a:t>Actor</a:t>
            </a:r>
            <a:r>
              <a:rPr lang="en-US" sz="2000" dirty="0"/>
              <a:t>: a stateful process that serially executes, when invoked, the methods it exposes. Unlike a worker, an actor is explicitly instantiated by a worker or a driver. </a:t>
            </a:r>
          </a:p>
        </p:txBody>
      </p:sp>
      <p:sp>
        <p:nvSpPr>
          <p:cNvPr id="14" name="Rectangle 13">
            <a:extLst>
              <a:ext uri="{FF2B5EF4-FFF2-40B4-BE49-F238E27FC236}">
                <a16:creationId xmlns:a16="http://schemas.microsoft.com/office/drawing/2014/main" id="{4AD9C771-9D73-14B3-CA0D-08851C61D9BB}"/>
              </a:ext>
            </a:extLst>
          </p:cNvPr>
          <p:cNvSpPr/>
          <p:nvPr/>
        </p:nvSpPr>
        <p:spPr>
          <a:xfrm>
            <a:off x="5644214" y="4231532"/>
            <a:ext cx="6339281" cy="2124646"/>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A0C4D0C-933D-8ACC-F8D0-1D08B7DFB283}"/>
              </a:ext>
            </a:extLst>
          </p:cNvPr>
          <p:cNvSpPr/>
          <p:nvPr/>
        </p:nvSpPr>
        <p:spPr>
          <a:xfrm>
            <a:off x="3929974" y="2402732"/>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463AFAE0-C1DF-920C-5F13-71AFAA31EADD}"/>
              </a:ext>
            </a:extLst>
          </p:cNvPr>
          <p:cNvSpPr/>
          <p:nvPr/>
        </p:nvSpPr>
        <p:spPr>
          <a:xfrm>
            <a:off x="4549302" y="2422185"/>
            <a:ext cx="684179" cy="466930"/>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0442CAE-398E-5E5D-2548-AAB7B4023075}"/>
              </a:ext>
            </a:extLst>
          </p:cNvPr>
          <p:cNvSpPr/>
          <p:nvPr/>
        </p:nvSpPr>
        <p:spPr>
          <a:xfrm>
            <a:off x="1261352" y="2409216"/>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5400000">
            <a:off x="5381016" y="2229256"/>
            <a:ext cx="241570" cy="45557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3" name="Title 1">
            <a:extLst>
              <a:ext uri="{FF2B5EF4-FFF2-40B4-BE49-F238E27FC236}">
                <a16:creationId xmlns:a16="http://schemas.microsoft.com/office/drawing/2014/main" id="{F807FE60-C4B1-C61A-83A5-37F3CD5962E6}"/>
              </a:ext>
            </a:extLst>
          </p:cNvPr>
          <p:cNvSpPr>
            <a:spLocks noGrp="1"/>
          </p:cNvSpPr>
          <p:nvPr>
            <p:ph type="title"/>
          </p:nvPr>
        </p:nvSpPr>
        <p:spPr>
          <a:xfrm>
            <a:off x="1097280" y="286603"/>
            <a:ext cx="10058400" cy="1450757"/>
          </a:xfrm>
        </p:spPr>
        <p:txBody>
          <a:bodyPr/>
          <a:lstStyle/>
          <a:p>
            <a:r>
              <a:rPr lang="en-US" dirty="0"/>
              <a:t>Ray: </a:t>
            </a:r>
            <a:r>
              <a:rPr lang="en-US" sz="3600" b="1" dirty="0">
                <a:solidFill>
                  <a:srgbClr val="0070C0"/>
                </a:solidFill>
              </a:rPr>
              <a:t>Architecture</a:t>
            </a:r>
            <a:endParaRPr lang="en-US" b="1" dirty="0">
              <a:solidFill>
                <a:srgbClr val="0070C0"/>
              </a:solidFill>
            </a:endParaRPr>
          </a:p>
        </p:txBody>
      </p:sp>
      <p:graphicFrame>
        <p:nvGraphicFramePr>
          <p:cNvPr id="12" name="Diagram 11">
            <a:extLst>
              <a:ext uri="{FF2B5EF4-FFF2-40B4-BE49-F238E27FC236}">
                <a16:creationId xmlns:a16="http://schemas.microsoft.com/office/drawing/2014/main" id="{182E2499-064C-D1C3-70CF-5C3E3C36AD0C}"/>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21154B03-9CEE-AEA8-326B-566D74E1E5C0}"/>
              </a:ext>
            </a:extLst>
          </p:cNvPr>
          <p:cNvSpPr txBox="1"/>
          <p:nvPr/>
        </p:nvSpPr>
        <p:spPr>
          <a:xfrm>
            <a:off x="1993557" y="437497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14333369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6</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601598" y="1974126"/>
            <a:ext cx="6324512" cy="4493538"/>
          </a:xfrm>
          <a:prstGeom prst="rect">
            <a:avLst/>
          </a:prstGeom>
          <a:noFill/>
        </p:spPr>
        <p:txBody>
          <a:bodyPr wrap="square">
            <a:spAutoFit/>
          </a:bodyPr>
          <a:lstStyle/>
          <a:p>
            <a:r>
              <a:rPr lang="en-US" b="1" dirty="0">
                <a:solidFill>
                  <a:srgbClr val="0070C0"/>
                </a:solidFill>
              </a:rPr>
              <a:t>Worker</a:t>
            </a:r>
            <a:r>
              <a:rPr lang="en-US" dirty="0"/>
              <a:t> </a:t>
            </a:r>
          </a:p>
          <a:p>
            <a:pPr marL="285750" indent="-285750">
              <a:buFont typeface="Arial" panose="020B0604020202020204" pitchFamily="34" charset="0"/>
              <a:buChar char="•"/>
            </a:pPr>
            <a:r>
              <a:rPr lang="en-US" dirty="0"/>
              <a:t>a </a:t>
            </a:r>
            <a:r>
              <a:rPr lang="en-US" b="1" dirty="0">
                <a:solidFill>
                  <a:srgbClr val="0070C0"/>
                </a:solidFill>
              </a:rPr>
              <a:t>stateless</a:t>
            </a:r>
            <a:r>
              <a:rPr lang="en-US" dirty="0"/>
              <a:t> process that serially executes tasks (</a:t>
            </a:r>
            <a:r>
              <a:rPr lang="en-US" b="1" dirty="0">
                <a:solidFill>
                  <a:srgbClr val="0070C0"/>
                </a:solidFill>
              </a:rPr>
              <a:t>remote functions</a:t>
            </a:r>
            <a:r>
              <a:rPr lang="en-US"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dirty="0"/>
              <a:t>started automatically and assigned tasks by the system layer. </a:t>
            </a:r>
            <a:endParaRPr lang="en-US" b="1" dirty="0"/>
          </a:p>
          <a:p>
            <a:r>
              <a:rPr lang="en-US" sz="2000" b="1" dirty="0">
                <a:solidFill>
                  <a:srgbClr val="0070C0"/>
                </a:solidFill>
              </a:rPr>
              <a:t>Driver</a:t>
            </a:r>
            <a:endParaRPr lang="en-US" sz="2000" dirty="0"/>
          </a:p>
          <a:p>
            <a:pPr marL="342900" indent="-342900">
              <a:buFont typeface="Arial" panose="020B0604020202020204" pitchFamily="34" charset="0"/>
              <a:buChar char="•"/>
            </a:pPr>
            <a:r>
              <a:rPr lang="en-US" sz="2000" dirty="0"/>
              <a:t>a special worker process that executes the top-level application. </a:t>
            </a:r>
          </a:p>
          <a:p>
            <a:pPr marL="342900" indent="-342900">
              <a:buFont typeface="Arial" panose="020B0604020202020204" pitchFamily="34" charset="0"/>
              <a:buChar char="•"/>
            </a:pPr>
            <a:r>
              <a:rPr lang="en-US" sz="2000" dirty="0"/>
              <a:t>It can submit tasks but cannot execute any itself. </a:t>
            </a:r>
          </a:p>
          <a:p>
            <a:pPr marL="342900" indent="-342900">
              <a:buFont typeface="Arial" panose="020B0604020202020204" pitchFamily="34" charset="0"/>
              <a:buChar char="•"/>
            </a:pPr>
            <a:r>
              <a:rPr lang="en-US" sz="2000" dirty="0"/>
              <a:t>Driver processes can run on any node.</a:t>
            </a:r>
          </a:p>
          <a:p>
            <a:pPr marL="285750" indent="-285750">
              <a:buFont typeface="Arial" panose="020B0604020202020204" pitchFamily="34" charset="0"/>
              <a:buChar char="•"/>
            </a:pPr>
            <a:r>
              <a:rPr lang="en-US" sz="2000" b="1" dirty="0"/>
              <a:t>Actor</a:t>
            </a:r>
            <a:r>
              <a:rPr lang="en-US" sz="2000" dirty="0"/>
              <a:t>: a stateful process that serially executes, when invoked, the methods it exposes. Unlike a worker, an actor is explicitly instantiated by a worker or a driver. </a:t>
            </a:r>
          </a:p>
        </p:txBody>
      </p:sp>
      <p:sp>
        <p:nvSpPr>
          <p:cNvPr id="14" name="Rectangle 13">
            <a:extLst>
              <a:ext uri="{FF2B5EF4-FFF2-40B4-BE49-F238E27FC236}">
                <a16:creationId xmlns:a16="http://schemas.microsoft.com/office/drawing/2014/main" id="{4AD9C771-9D73-14B3-CA0D-08851C61D9BB}"/>
              </a:ext>
            </a:extLst>
          </p:cNvPr>
          <p:cNvSpPr/>
          <p:nvPr/>
        </p:nvSpPr>
        <p:spPr>
          <a:xfrm>
            <a:off x="5459388" y="5515582"/>
            <a:ext cx="6339281" cy="898961"/>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Rectangle 5">
            <a:extLst>
              <a:ext uri="{FF2B5EF4-FFF2-40B4-BE49-F238E27FC236}">
                <a16:creationId xmlns:a16="http://schemas.microsoft.com/office/drawing/2014/main" id="{8A0C4D0C-933D-8ACC-F8D0-1D08B7DFB283}"/>
              </a:ext>
            </a:extLst>
          </p:cNvPr>
          <p:cNvSpPr/>
          <p:nvPr/>
        </p:nvSpPr>
        <p:spPr>
          <a:xfrm>
            <a:off x="2908570" y="2393004"/>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B0442CAE-398E-5E5D-2548-AAB7B4023075}"/>
              </a:ext>
            </a:extLst>
          </p:cNvPr>
          <p:cNvSpPr/>
          <p:nvPr/>
        </p:nvSpPr>
        <p:spPr>
          <a:xfrm>
            <a:off x="629054" y="2380033"/>
            <a:ext cx="651753" cy="476656"/>
          </a:xfrm>
          <a:prstGeom prst="rect">
            <a:avLst/>
          </a:prstGeom>
          <a:noFill/>
          <a:ln w="3810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7391274">
            <a:off x="4413156" y="2231146"/>
            <a:ext cx="260777" cy="2633059"/>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0AC84F-4152-D218-6E23-05C55B3C082E}"/>
              </a:ext>
            </a:extLst>
          </p:cNvPr>
          <p:cNvSpPr/>
          <p:nvPr/>
        </p:nvSpPr>
        <p:spPr>
          <a:xfrm>
            <a:off x="5543694" y="1955259"/>
            <a:ext cx="6339281" cy="2024127"/>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6" name="Title 1">
            <a:extLst>
              <a:ext uri="{FF2B5EF4-FFF2-40B4-BE49-F238E27FC236}">
                <a16:creationId xmlns:a16="http://schemas.microsoft.com/office/drawing/2014/main" id="{6EF6CD39-40B6-E463-5711-BEB7DBB7E3EB}"/>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2" name="Diagram 11">
            <a:extLst>
              <a:ext uri="{FF2B5EF4-FFF2-40B4-BE49-F238E27FC236}">
                <a16:creationId xmlns:a16="http://schemas.microsoft.com/office/drawing/2014/main" id="{909DDFA2-739D-A2E7-0DED-0C7D92E38C02}"/>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099B695B-B0BC-816F-9A95-98F905CC3A05}"/>
              </a:ext>
            </a:extLst>
          </p:cNvPr>
          <p:cNvSpPr txBox="1"/>
          <p:nvPr/>
        </p:nvSpPr>
        <p:spPr>
          <a:xfrm>
            <a:off x="2001795" y="437497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6702353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D02B81E-3A8C-0FAB-5B7F-A6C76A71AB37}"/>
              </a:ext>
            </a:extLst>
          </p:cNvPr>
          <p:cNvPicPr>
            <a:picLocks noChangeAspect="1"/>
          </p:cNvPicPr>
          <p:nvPr/>
        </p:nvPicPr>
        <p:blipFill>
          <a:blip r:embed="rId2"/>
          <a:stretch>
            <a:fillRect/>
          </a:stretch>
        </p:blipFill>
        <p:spPr>
          <a:xfrm>
            <a:off x="116732" y="1975830"/>
            <a:ext cx="5390137" cy="4376332"/>
          </a:xfrm>
          <a:prstGeom prst="rect">
            <a:avLst/>
          </a:prstGeom>
        </p:spPr>
      </p:pic>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7</a:t>
            </a:fld>
            <a:endParaRPr lang="en-US" dirty="0"/>
          </a:p>
        </p:txBody>
      </p:sp>
      <p:sp>
        <p:nvSpPr>
          <p:cNvPr id="15" name="TextBox 14">
            <a:extLst>
              <a:ext uri="{FF2B5EF4-FFF2-40B4-BE49-F238E27FC236}">
                <a16:creationId xmlns:a16="http://schemas.microsoft.com/office/drawing/2014/main" id="{1A554A38-3B83-B8C9-C4BC-77FCB0DA2073}"/>
              </a:ext>
            </a:extLst>
          </p:cNvPr>
          <p:cNvSpPr txBox="1"/>
          <p:nvPr/>
        </p:nvSpPr>
        <p:spPr>
          <a:xfrm>
            <a:off x="5543232" y="1863887"/>
            <a:ext cx="6324512" cy="4647426"/>
          </a:xfrm>
          <a:prstGeom prst="rect">
            <a:avLst/>
          </a:prstGeom>
          <a:noFill/>
        </p:spPr>
        <p:txBody>
          <a:bodyPr wrap="square">
            <a:spAutoFit/>
          </a:bodyPr>
          <a:lstStyle/>
          <a:p>
            <a:r>
              <a:rPr lang="en-US" b="1" dirty="0">
                <a:solidFill>
                  <a:srgbClr val="0070C0"/>
                </a:solidFill>
              </a:rPr>
              <a:t>Worker</a:t>
            </a:r>
            <a:r>
              <a:rPr lang="en-US" dirty="0"/>
              <a:t> </a:t>
            </a:r>
          </a:p>
          <a:p>
            <a:pPr marL="285750" indent="-285750">
              <a:buFont typeface="Arial" panose="020B0604020202020204" pitchFamily="34" charset="0"/>
              <a:buChar char="•"/>
            </a:pPr>
            <a:r>
              <a:rPr lang="en-US" dirty="0"/>
              <a:t>a </a:t>
            </a:r>
            <a:r>
              <a:rPr lang="en-US" b="1" dirty="0">
                <a:solidFill>
                  <a:srgbClr val="0070C0"/>
                </a:solidFill>
              </a:rPr>
              <a:t>stateless</a:t>
            </a:r>
            <a:r>
              <a:rPr lang="en-US" dirty="0"/>
              <a:t> process that serially executes tasks (</a:t>
            </a:r>
            <a:r>
              <a:rPr lang="en-US" b="1" dirty="0">
                <a:solidFill>
                  <a:srgbClr val="0070C0"/>
                </a:solidFill>
              </a:rPr>
              <a:t>remote functions</a:t>
            </a:r>
            <a:r>
              <a:rPr lang="en-US" dirty="0"/>
              <a:t>) invoked by a driver or another worker. When a remote function is declared, the function is automatically published to all workers.</a:t>
            </a:r>
          </a:p>
          <a:p>
            <a:pPr marL="285750" indent="-285750">
              <a:buFont typeface="Arial" panose="020B0604020202020204" pitchFamily="34" charset="0"/>
              <a:buChar char="•"/>
            </a:pPr>
            <a:r>
              <a:rPr lang="en-US" dirty="0"/>
              <a:t>started automatically and assigned tasks by the system layer. </a:t>
            </a:r>
            <a:endParaRPr lang="en-US" b="1" dirty="0"/>
          </a:p>
          <a:p>
            <a:r>
              <a:rPr lang="en-US" b="1" dirty="0">
                <a:solidFill>
                  <a:srgbClr val="0070C0"/>
                </a:solidFill>
              </a:rPr>
              <a:t>Driver</a:t>
            </a:r>
            <a:endParaRPr lang="en-US" dirty="0"/>
          </a:p>
          <a:p>
            <a:pPr marL="342900" indent="-342900">
              <a:buFont typeface="Arial" panose="020B0604020202020204" pitchFamily="34" charset="0"/>
              <a:buChar char="•"/>
            </a:pPr>
            <a:r>
              <a:rPr lang="en-US" dirty="0"/>
              <a:t>a special worker process that executes the top-level application. </a:t>
            </a:r>
          </a:p>
          <a:p>
            <a:pPr marL="342900" indent="-342900">
              <a:buFont typeface="Arial" panose="020B0604020202020204" pitchFamily="34" charset="0"/>
              <a:buChar char="•"/>
            </a:pPr>
            <a:r>
              <a:rPr lang="en-US" dirty="0"/>
              <a:t>It can submit tasks but cannot execute any itself. </a:t>
            </a:r>
          </a:p>
          <a:p>
            <a:pPr marL="342900" indent="-342900">
              <a:buFont typeface="Arial" panose="020B0604020202020204" pitchFamily="34" charset="0"/>
              <a:buChar char="•"/>
            </a:pPr>
            <a:r>
              <a:rPr lang="en-US" dirty="0"/>
              <a:t>Driver processes can run on any node.</a:t>
            </a:r>
          </a:p>
          <a:p>
            <a:r>
              <a:rPr lang="en-US" sz="2000" b="1" dirty="0">
                <a:solidFill>
                  <a:srgbClr val="0070C0"/>
                </a:solidFill>
              </a:rPr>
              <a:t>Actor</a:t>
            </a:r>
          </a:p>
          <a:p>
            <a:pPr marL="342900" indent="-342900">
              <a:buFont typeface="Arial" panose="020B0604020202020204" pitchFamily="34" charset="0"/>
              <a:buChar char="•"/>
            </a:pPr>
            <a:r>
              <a:rPr lang="en-US" sz="2000" dirty="0"/>
              <a:t>a stateful process that serially executes the methods it exposes. Unlike a worker, an actor is explicitly instantiated by a worker or a driver. </a:t>
            </a:r>
          </a:p>
        </p:txBody>
      </p:sp>
      <p:sp>
        <p:nvSpPr>
          <p:cNvPr id="6" name="Rectangle 5">
            <a:extLst>
              <a:ext uri="{FF2B5EF4-FFF2-40B4-BE49-F238E27FC236}">
                <a16:creationId xmlns:a16="http://schemas.microsoft.com/office/drawing/2014/main" id="{8A0C4D0C-933D-8ACC-F8D0-1D08B7DFB283}"/>
              </a:ext>
            </a:extLst>
          </p:cNvPr>
          <p:cNvSpPr/>
          <p:nvPr/>
        </p:nvSpPr>
        <p:spPr>
          <a:xfrm>
            <a:off x="2256816" y="2412459"/>
            <a:ext cx="651753" cy="476656"/>
          </a:xfrm>
          <a:prstGeom prst="rect">
            <a:avLst/>
          </a:prstGeom>
          <a:noFill/>
          <a:ln w="57150">
            <a:solidFill>
              <a:srgbClr val="0070C0"/>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Arrow: Down 18">
            <a:extLst>
              <a:ext uri="{FF2B5EF4-FFF2-40B4-BE49-F238E27FC236}">
                <a16:creationId xmlns:a16="http://schemas.microsoft.com/office/drawing/2014/main" id="{A2469BAA-B1E2-CD2C-FD1B-A10B60B2ABCD}"/>
              </a:ext>
            </a:extLst>
          </p:cNvPr>
          <p:cNvSpPr/>
          <p:nvPr/>
        </p:nvSpPr>
        <p:spPr>
          <a:xfrm rot="7878453">
            <a:off x="4147072" y="2147917"/>
            <a:ext cx="258526" cy="3735118"/>
          </a:xfrm>
          <a:prstGeom prst="downArrow">
            <a:avLst/>
          </a:prstGeom>
          <a:solidFill>
            <a:srgbClr val="0070C0"/>
          </a:solidFill>
          <a:ln>
            <a:solidFill>
              <a:srgbClr val="0070C0"/>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30AC84F-4152-D218-6E23-05C55B3C082E}"/>
              </a:ext>
            </a:extLst>
          </p:cNvPr>
          <p:cNvSpPr/>
          <p:nvPr/>
        </p:nvSpPr>
        <p:spPr>
          <a:xfrm>
            <a:off x="5572877" y="1945532"/>
            <a:ext cx="6339281" cy="3239310"/>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2" name="Title 1">
            <a:extLst>
              <a:ext uri="{FF2B5EF4-FFF2-40B4-BE49-F238E27FC236}">
                <a16:creationId xmlns:a16="http://schemas.microsoft.com/office/drawing/2014/main" id="{6C3C881F-6714-27FB-613C-ED362379CC59}"/>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0" name="Diagram 9">
            <a:extLst>
              <a:ext uri="{FF2B5EF4-FFF2-40B4-BE49-F238E27FC236}">
                <a16:creationId xmlns:a16="http://schemas.microsoft.com/office/drawing/2014/main" id="{30137B95-0393-6E18-163B-369AC10DEFD3}"/>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3" name="TextBox 12">
            <a:extLst>
              <a:ext uri="{FF2B5EF4-FFF2-40B4-BE49-F238E27FC236}">
                <a16:creationId xmlns:a16="http://schemas.microsoft.com/office/drawing/2014/main" id="{10D1EC63-359B-0089-38B0-6AFAC77BE26C}"/>
              </a:ext>
            </a:extLst>
          </p:cNvPr>
          <p:cNvSpPr txBox="1"/>
          <p:nvPr/>
        </p:nvSpPr>
        <p:spPr>
          <a:xfrm>
            <a:off x="1993557" y="4350265"/>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0861079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8</a:t>
            </a:fld>
            <a:endParaRPr lang="en-US" dirty="0"/>
          </a:p>
        </p:txBody>
      </p:sp>
      <p:sp>
        <p:nvSpPr>
          <p:cNvPr id="24" name="Rectangle 23">
            <a:extLst>
              <a:ext uri="{FF2B5EF4-FFF2-40B4-BE49-F238E27FC236}">
                <a16:creationId xmlns:a16="http://schemas.microsoft.com/office/drawing/2014/main" id="{600BB86D-17D8-152A-EBCA-700B6B7F826B}"/>
              </a:ext>
            </a:extLst>
          </p:cNvPr>
          <p:cNvSpPr/>
          <p:nvPr/>
        </p:nvSpPr>
        <p:spPr>
          <a:xfrm>
            <a:off x="1475124" y="4287329"/>
            <a:ext cx="1708030" cy="107830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a:extLst>
              <a:ext uri="{FF2B5EF4-FFF2-40B4-BE49-F238E27FC236}">
                <a16:creationId xmlns:a16="http://schemas.microsoft.com/office/drawing/2014/main" id="{DEA83B4F-D683-3EC9-6F11-1D0DB123B509}"/>
              </a:ext>
            </a:extLst>
          </p:cNvPr>
          <p:cNvSpPr txBox="1"/>
          <p:nvPr/>
        </p:nvSpPr>
        <p:spPr>
          <a:xfrm>
            <a:off x="6064935" y="3593984"/>
            <a:ext cx="5939711" cy="2616101"/>
          </a:xfrm>
          <a:prstGeom prst="rect">
            <a:avLst/>
          </a:prstGeom>
          <a:noFill/>
        </p:spPr>
        <p:txBody>
          <a:bodyPr wrap="square">
            <a:spAutoFit/>
          </a:bodyPr>
          <a:lstStyle/>
          <a:p>
            <a:r>
              <a:rPr lang="en-US" dirty="0"/>
              <a:t>• </a:t>
            </a:r>
            <a:r>
              <a:rPr lang="en-US" b="1" dirty="0"/>
              <a:t>Task</a:t>
            </a:r>
            <a:r>
              <a:rPr lang="en-US" dirty="0"/>
              <a:t> - A </a:t>
            </a:r>
            <a:r>
              <a:rPr lang="en-US" b="1" dirty="0">
                <a:solidFill>
                  <a:srgbClr val="0070C0"/>
                </a:solidFill>
              </a:rPr>
              <a:t>single function invocation </a:t>
            </a:r>
            <a:r>
              <a:rPr lang="en-US" dirty="0"/>
              <a:t>that executes on a process different from the caller. A task is executed asynchronously with the caller.</a:t>
            </a:r>
          </a:p>
          <a:p>
            <a:r>
              <a:rPr lang="en-US" dirty="0"/>
              <a:t>• </a:t>
            </a:r>
            <a:r>
              <a:rPr lang="en-US" sz="2000" b="1" dirty="0"/>
              <a:t>Object</a:t>
            </a:r>
            <a:r>
              <a:rPr lang="en-US" dirty="0"/>
              <a:t> - An </a:t>
            </a:r>
            <a:r>
              <a:rPr lang="en-US" sz="2000" b="1" dirty="0">
                <a:solidFill>
                  <a:srgbClr val="C00000"/>
                </a:solidFill>
              </a:rPr>
              <a:t>application value</a:t>
            </a:r>
            <a:r>
              <a:rPr lang="en-US" dirty="0"/>
              <a:t>. This may be returned by a task or created through `ray.put`. Objects are </a:t>
            </a:r>
            <a:r>
              <a:rPr lang="en-US" b="1" dirty="0">
                <a:solidFill>
                  <a:srgbClr val="0070C0"/>
                </a:solidFill>
              </a:rPr>
              <a:t>immutable</a:t>
            </a:r>
            <a:r>
              <a:rPr lang="en-US" dirty="0"/>
              <a:t>: they cannot be modified once created. A worker can refer to an object using an `ObjectRef`.</a:t>
            </a:r>
          </a:p>
          <a:p>
            <a:r>
              <a:rPr lang="en-US" dirty="0"/>
              <a:t>• </a:t>
            </a:r>
            <a:r>
              <a:rPr lang="en-US" b="1" dirty="0"/>
              <a:t>Job</a:t>
            </a:r>
            <a:r>
              <a:rPr lang="en-US" dirty="0"/>
              <a:t> - The </a:t>
            </a:r>
            <a:r>
              <a:rPr lang="en-US" b="1" dirty="0">
                <a:solidFill>
                  <a:srgbClr val="0070C0"/>
                </a:solidFill>
              </a:rPr>
              <a:t>collection of tasks, objects, and actors </a:t>
            </a:r>
            <a:r>
              <a:rPr lang="en-US" dirty="0"/>
              <a:t>originating (recursively) from the same driver.</a:t>
            </a:r>
          </a:p>
        </p:txBody>
      </p:sp>
      <p:sp>
        <p:nvSpPr>
          <p:cNvPr id="10" name="TextBox 9">
            <a:extLst>
              <a:ext uri="{FF2B5EF4-FFF2-40B4-BE49-F238E27FC236}">
                <a16:creationId xmlns:a16="http://schemas.microsoft.com/office/drawing/2014/main" id="{6A09E2EF-D7A9-A0F7-F1A0-732D681E8602}"/>
              </a:ext>
            </a:extLst>
          </p:cNvPr>
          <p:cNvSpPr txBox="1"/>
          <p:nvPr/>
        </p:nvSpPr>
        <p:spPr>
          <a:xfrm>
            <a:off x="6033783" y="2147311"/>
            <a:ext cx="5886973" cy="923330"/>
          </a:xfrm>
          <a:prstGeom prst="rect">
            <a:avLst/>
          </a:prstGeom>
          <a:noFill/>
          <a:ln>
            <a:noFill/>
          </a:ln>
        </p:spPr>
        <p:txBody>
          <a:bodyPr wrap="square">
            <a:spAutoFit/>
          </a:bodyPr>
          <a:lstStyle/>
          <a:p>
            <a:r>
              <a:rPr lang="en-US" dirty="0"/>
              <a:t>The </a:t>
            </a:r>
            <a:r>
              <a:rPr lang="en-US" b="1" dirty="0">
                <a:solidFill>
                  <a:srgbClr val="0070C0"/>
                </a:solidFill>
              </a:rPr>
              <a:t>System Layer </a:t>
            </a:r>
            <a:r>
              <a:rPr lang="en-US" dirty="0"/>
              <a:t>consists of three major components: a </a:t>
            </a:r>
            <a:r>
              <a:rPr lang="en-US" b="1" dirty="0">
                <a:solidFill>
                  <a:srgbClr val="0070C0"/>
                </a:solidFill>
              </a:rPr>
              <a:t>global control store</a:t>
            </a:r>
            <a:r>
              <a:rPr lang="en-US" dirty="0"/>
              <a:t>, a </a:t>
            </a:r>
            <a:r>
              <a:rPr lang="en-US" b="1" dirty="0">
                <a:solidFill>
                  <a:srgbClr val="0070C0"/>
                </a:solidFill>
              </a:rPr>
              <a:t>distributed scheduler</a:t>
            </a:r>
            <a:r>
              <a:rPr lang="en-US" dirty="0"/>
              <a:t>, and a </a:t>
            </a:r>
            <a:r>
              <a:rPr lang="en-US" b="1" dirty="0">
                <a:solidFill>
                  <a:srgbClr val="0070C0"/>
                </a:solidFill>
              </a:rPr>
              <a:t>distributed object store</a:t>
            </a:r>
            <a:r>
              <a:rPr lang="en-US" dirty="0"/>
              <a:t>. </a:t>
            </a:r>
            <a:r>
              <a:rPr lang="en-US" b="1" dirty="0"/>
              <a:t>More details in slides later.</a:t>
            </a:r>
          </a:p>
        </p:txBody>
      </p:sp>
      <p:pic>
        <p:nvPicPr>
          <p:cNvPr id="3" name="Picture 2">
            <a:extLst>
              <a:ext uri="{FF2B5EF4-FFF2-40B4-BE49-F238E27FC236}">
                <a16:creationId xmlns:a16="http://schemas.microsoft.com/office/drawing/2014/main" id="{D10D4CD5-BD06-F6F2-117C-B500C9464336}"/>
              </a:ext>
            </a:extLst>
          </p:cNvPr>
          <p:cNvPicPr>
            <a:picLocks noChangeAspect="1"/>
          </p:cNvPicPr>
          <p:nvPr/>
        </p:nvPicPr>
        <p:blipFill>
          <a:blip r:embed="rId2"/>
          <a:stretch>
            <a:fillRect/>
          </a:stretch>
        </p:blipFill>
        <p:spPr>
          <a:xfrm>
            <a:off x="564567" y="2226861"/>
            <a:ext cx="5446864" cy="3765904"/>
          </a:xfrm>
          <a:prstGeom prst="rect">
            <a:avLst/>
          </a:prstGeom>
        </p:spPr>
      </p:pic>
      <p:sp>
        <p:nvSpPr>
          <p:cNvPr id="17" name="Title 1">
            <a:extLst>
              <a:ext uri="{FF2B5EF4-FFF2-40B4-BE49-F238E27FC236}">
                <a16:creationId xmlns:a16="http://schemas.microsoft.com/office/drawing/2014/main" id="{C616E44A-F2CD-A69A-A18C-D2669F239BB5}"/>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9" name="Diagram 8">
            <a:extLst>
              <a:ext uri="{FF2B5EF4-FFF2-40B4-BE49-F238E27FC236}">
                <a16:creationId xmlns:a16="http://schemas.microsoft.com/office/drawing/2014/main" id="{C4704CEF-0316-43C6-8787-4C018A30D067}"/>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TextBox 11">
            <a:extLst>
              <a:ext uri="{FF2B5EF4-FFF2-40B4-BE49-F238E27FC236}">
                <a16:creationId xmlns:a16="http://schemas.microsoft.com/office/drawing/2014/main" id="{890C15C1-3846-2C6B-9301-352FC584883C}"/>
              </a:ext>
            </a:extLst>
          </p:cNvPr>
          <p:cNvSpPr txBox="1"/>
          <p:nvPr/>
        </p:nvSpPr>
        <p:spPr>
          <a:xfrm>
            <a:off x="2471352" y="4259648"/>
            <a:ext cx="1993555" cy="276999"/>
          </a:xfrm>
          <a:prstGeom prst="rect">
            <a:avLst/>
          </a:prstGeom>
          <a:noFill/>
        </p:spPr>
        <p:txBody>
          <a:bodyPr wrap="square">
            <a:spAutoFit/>
          </a:bodyPr>
          <a:lstStyle/>
          <a:p>
            <a:r>
              <a:rPr lang="en-US" sz="1200" dirty="0">
                <a:highlight>
                  <a:srgbClr val="C0C0C0"/>
                </a:highlight>
              </a:rPr>
              <a:t>Global Control Store (GCS)</a:t>
            </a:r>
          </a:p>
        </p:txBody>
      </p:sp>
    </p:spTree>
    <p:extLst>
      <p:ext uri="{BB962C8B-B14F-4D97-AF65-F5344CB8AC3E}">
        <p14:creationId xmlns:p14="http://schemas.microsoft.com/office/powerpoint/2010/main" val="34751004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0DC198B-3FF6-AF9A-4380-49666EC977F7}"/>
              </a:ext>
            </a:extLst>
          </p:cNvPr>
          <p:cNvSpPr>
            <a:spLocks noGrp="1"/>
          </p:cNvSpPr>
          <p:nvPr>
            <p:ph type="sldNum" sz="quarter" idx="12"/>
          </p:nvPr>
        </p:nvSpPr>
        <p:spPr/>
        <p:txBody>
          <a:bodyPr/>
          <a:lstStyle/>
          <a:p>
            <a:fld id="{3A98EE3D-8CD1-4C3F-BD1C-C98C9596463C}" type="slidenum">
              <a:rPr lang="en-US" smtClean="0"/>
              <a:t>9</a:t>
            </a:fld>
            <a:endParaRPr lang="en-US" dirty="0"/>
          </a:p>
        </p:txBody>
      </p:sp>
      <p:sp>
        <p:nvSpPr>
          <p:cNvPr id="14" name="TextBox 13">
            <a:extLst>
              <a:ext uri="{FF2B5EF4-FFF2-40B4-BE49-F238E27FC236}">
                <a16:creationId xmlns:a16="http://schemas.microsoft.com/office/drawing/2014/main" id="{9C6E1664-B5F2-63A4-5740-3E10D038ECAA}"/>
              </a:ext>
            </a:extLst>
          </p:cNvPr>
          <p:cNvSpPr txBox="1"/>
          <p:nvPr/>
        </p:nvSpPr>
        <p:spPr>
          <a:xfrm>
            <a:off x="337674" y="2007349"/>
            <a:ext cx="5148725" cy="646331"/>
          </a:xfrm>
          <a:prstGeom prst="rect">
            <a:avLst/>
          </a:prstGeom>
          <a:noFill/>
        </p:spPr>
        <p:txBody>
          <a:bodyPr wrap="square">
            <a:spAutoFit/>
          </a:bodyPr>
          <a:lstStyle/>
          <a:p>
            <a:r>
              <a:rPr lang="en-US" dirty="0"/>
              <a:t>A Ray </a:t>
            </a:r>
            <a:r>
              <a:rPr lang="en-US" b="1" dirty="0"/>
              <a:t>cluster</a:t>
            </a:r>
            <a:r>
              <a:rPr lang="en-US" dirty="0"/>
              <a:t> comprises a set of </a:t>
            </a:r>
            <a:r>
              <a:rPr lang="en-US" b="1" dirty="0">
                <a:solidFill>
                  <a:schemeClr val="accent2">
                    <a:lumMod val="75000"/>
                  </a:schemeClr>
                </a:solidFill>
              </a:rPr>
              <a:t>worker nodes </a:t>
            </a:r>
            <a:r>
              <a:rPr lang="en-US" dirty="0"/>
              <a:t>and a centralized </a:t>
            </a:r>
            <a:r>
              <a:rPr lang="en-US" b="1" dirty="0">
                <a:solidFill>
                  <a:srgbClr val="00B050"/>
                </a:solidFill>
              </a:rPr>
              <a:t>Global Control Store (GCS) </a:t>
            </a:r>
            <a:r>
              <a:rPr lang="en-US" dirty="0"/>
              <a:t>instance.</a:t>
            </a:r>
          </a:p>
        </p:txBody>
      </p:sp>
      <p:sp>
        <p:nvSpPr>
          <p:cNvPr id="13" name="TextBox 12">
            <a:extLst>
              <a:ext uri="{FF2B5EF4-FFF2-40B4-BE49-F238E27FC236}">
                <a16:creationId xmlns:a16="http://schemas.microsoft.com/office/drawing/2014/main" id="{0E31BD21-C78A-C922-DECB-5604CF1F234D}"/>
              </a:ext>
            </a:extLst>
          </p:cNvPr>
          <p:cNvSpPr txBox="1"/>
          <p:nvPr/>
        </p:nvSpPr>
        <p:spPr>
          <a:xfrm>
            <a:off x="5454940" y="1967513"/>
            <a:ext cx="6531114" cy="4524315"/>
          </a:xfrm>
          <a:prstGeom prst="rect">
            <a:avLst/>
          </a:prstGeom>
          <a:noFill/>
        </p:spPr>
        <p:txBody>
          <a:bodyPr wrap="square">
            <a:spAutoFit/>
          </a:bodyPr>
          <a:lstStyle/>
          <a:p>
            <a:r>
              <a:rPr lang="en-US" dirty="0"/>
              <a:t>Each worker node has:</a:t>
            </a:r>
          </a:p>
          <a:p>
            <a:r>
              <a:rPr lang="en-US" dirty="0"/>
              <a:t>1. One or more work processes, responsible for task submission and execution. Each is associated with a specific job. The default number of initial workers is equal to the number of CPUs on the machine. </a:t>
            </a:r>
          </a:p>
          <a:p>
            <a:r>
              <a:rPr lang="en-US" dirty="0"/>
              <a:t>2. A raylet. The raylet is shared among all jobs on the same cluster. The raylet has two main components, run on separate threads:</a:t>
            </a:r>
          </a:p>
          <a:p>
            <a:pPr lvl="1"/>
            <a:r>
              <a:rPr lang="en-US" dirty="0"/>
              <a:t>1). A scheduler. Responsible for resource management and fulfilling task arguments that are stored in the distributed object store. The individual schedulers in a cluster comprise the Ray distributed scheduler.</a:t>
            </a:r>
          </a:p>
          <a:p>
            <a:pPr lvl="1"/>
            <a:r>
              <a:rPr lang="en-US" dirty="0"/>
              <a:t>2). A shared-memory object store (also known as the Plasma Object Store). Responsible for storing and transferring large objects. The individual object stores in a cluster comprise the Ray distributed object store.</a:t>
            </a:r>
          </a:p>
        </p:txBody>
      </p:sp>
      <p:grpSp>
        <p:nvGrpSpPr>
          <p:cNvPr id="6" name="Group 5">
            <a:extLst>
              <a:ext uri="{FF2B5EF4-FFF2-40B4-BE49-F238E27FC236}">
                <a16:creationId xmlns:a16="http://schemas.microsoft.com/office/drawing/2014/main" id="{A5ED49D6-CB61-DFED-F4D9-B3D47D5263AB}"/>
              </a:ext>
            </a:extLst>
          </p:cNvPr>
          <p:cNvGrpSpPr/>
          <p:nvPr/>
        </p:nvGrpSpPr>
        <p:grpSpPr>
          <a:xfrm>
            <a:off x="283070" y="2658018"/>
            <a:ext cx="5096239" cy="2359883"/>
            <a:chOff x="316021" y="2732158"/>
            <a:chExt cx="5096239" cy="2359883"/>
          </a:xfrm>
        </p:grpSpPr>
        <p:pic>
          <p:nvPicPr>
            <p:cNvPr id="12" name="Picture 11">
              <a:extLst>
                <a:ext uri="{FF2B5EF4-FFF2-40B4-BE49-F238E27FC236}">
                  <a16:creationId xmlns:a16="http://schemas.microsoft.com/office/drawing/2014/main" id="{9EE4D772-C13E-9F44-A713-D2347F4CF0B2}"/>
                </a:ext>
              </a:extLst>
            </p:cNvPr>
            <p:cNvPicPr>
              <a:picLocks noChangeAspect="1"/>
            </p:cNvPicPr>
            <p:nvPr/>
          </p:nvPicPr>
          <p:blipFill>
            <a:blip r:embed="rId2"/>
            <a:stretch>
              <a:fillRect/>
            </a:stretch>
          </p:blipFill>
          <p:spPr>
            <a:xfrm>
              <a:off x="316021" y="2732158"/>
              <a:ext cx="5096239" cy="2359883"/>
            </a:xfrm>
            <a:prstGeom prst="rect">
              <a:avLst/>
            </a:prstGeom>
          </p:spPr>
        </p:pic>
        <p:sp>
          <p:nvSpPr>
            <p:cNvPr id="11" name="Rectangle 10">
              <a:extLst>
                <a:ext uri="{FF2B5EF4-FFF2-40B4-BE49-F238E27FC236}">
                  <a16:creationId xmlns:a16="http://schemas.microsoft.com/office/drawing/2014/main" id="{76734558-A495-9DD9-3A37-648CE2ECBE14}"/>
                </a:ext>
              </a:extLst>
            </p:cNvPr>
            <p:cNvSpPr/>
            <p:nvPr/>
          </p:nvSpPr>
          <p:spPr>
            <a:xfrm>
              <a:off x="410834" y="4437549"/>
              <a:ext cx="1459156" cy="571056"/>
            </a:xfrm>
            <a:prstGeom prst="rect">
              <a:avLst/>
            </a:prstGeom>
            <a:noFill/>
            <a:ln w="57150">
              <a:solidFill>
                <a:srgbClr val="00B050"/>
              </a:solidFill>
              <a:prstDash val="sysDot"/>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grpSp>
      <p:sp>
        <p:nvSpPr>
          <p:cNvPr id="15" name="TextBox 14">
            <a:extLst>
              <a:ext uri="{FF2B5EF4-FFF2-40B4-BE49-F238E27FC236}">
                <a16:creationId xmlns:a16="http://schemas.microsoft.com/office/drawing/2014/main" id="{CE04EFDA-61B6-B65B-B4C4-A4F6CE50AD0B}"/>
              </a:ext>
            </a:extLst>
          </p:cNvPr>
          <p:cNvSpPr txBox="1"/>
          <p:nvPr/>
        </p:nvSpPr>
        <p:spPr>
          <a:xfrm>
            <a:off x="214182" y="4974276"/>
            <a:ext cx="5231028" cy="1477328"/>
          </a:xfrm>
          <a:prstGeom prst="rect">
            <a:avLst/>
          </a:prstGeom>
          <a:noFill/>
        </p:spPr>
        <p:txBody>
          <a:bodyPr wrap="square">
            <a:spAutoFit/>
          </a:bodyPr>
          <a:lstStyle/>
          <a:p>
            <a:r>
              <a:rPr lang="en-US" dirty="0"/>
              <a:t>Each worker stores:</a:t>
            </a:r>
          </a:p>
          <a:p>
            <a:r>
              <a:rPr lang="en-US" dirty="0"/>
              <a:t>1). An ownership table. System metadata for the objects to which the worker has a reference, e.g., to store ref counts and object locations.</a:t>
            </a:r>
          </a:p>
          <a:p>
            <a:r>
              <a:rPr lang="en-US" dirty="0"/>
              <a:t>2). An in-process store, used to store small objects.</a:t>
            </a:r>
          </a:p>
        </p:txBody>
      </p:sp>
      <p:sp>
        <p:nvSpPr>
          <p:cNvPr id="17" name="Rectangle 16">
            <a:extLst>
              <a:ext uri="{FF2B5EF4-FFF2-40B4-BE49-F238E27FC236}">
                <a16:creationId xmlns:a16="http://schemas.microsoft.com/office/drawing/2014/main" id="{DD071B56-E5A0-1A16-71AF-7F8ADF568921}"/>
              </a:ext>
            </a:extLst>
          </p:cNvPr>
          <p:cNvSpPr/>
          <p:nvPr/>
        </p:nvSpPr>
        <p:spPr>
          <a:xfrm>
            <a:off x="5515212" y="1993557"/>
            <a:ext cx="6388464" cy="4374292"/>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8" name="Rectangle 17">
            <a:extLst>
              <a:ext uri="{FF2B5EF4-FFF2-40B4-BE49-F238E27FC236}">
                <a16:creationId xmlns:a16="http://schemas.microsoft.com/office/drawing/2014/main" id="{6A4A972F-8F67-051B-163B-79FB5BDAE775}"/>
              </a:ext>
            </a:extLst>
          </p:cNvPr>
          <p:cNvSpPr/>
          <p:nvPr/>
        </p:nvSpPr>
        <p:spPr>
          <a:xfrm>
            <a:off x="238877" y="5008604"/>
            <a:ext cx="5148669" cy="1355125"/>
          </a:xfrm>
          <a:prstGeom prst="rect">
            <a:avLst/>
          </a:prstGeom>
          <a:solidFill>
            <a:schemeClr val="bg1">
              <a:lumMod val="85000"/>
              <a:alpha val="86000"/>
            </a:schemeClr>
          </a:solidFill>
          <a:ln w="38100">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0" name="Title 1">
            <a:extLst>
              <a:ext uri="{FF2B5EF4-FFF2-40B4-BE49-F238E27FC236}">
                <a16:creationId xmlns:a16="http://schemas.microsoft.com/office/drawing/2014/main" id="{CD77C271-E58A-CEFF-5384-85A9B5202FB4}"/>
              </a:ext>
            </a:extLst>
          </p:cNvPr>
          <p:cNvSpPr>
            <a:spLocks noGrp="1"/>
          </p:cNvSpPr>
          <p:nvPr>
            <p:ph type="title"/>
          </p:nvPr>
        </p:nvSpPr>
        <p:spPr>
          <a:xfrm>
            <a:off x="1097280" y="286603"/>
            <a:ext cx="10058400" cy="1450757"/>
          </a:xfrm>
        </p:spPr>
        <p:txBody>
          <a:bodyPr/>
          <a:lstStyle/>
          <a:p>
            <a:r>
              <a:rPr lang="en-US" dirty="0"/>
              <a:t>Ray: </a:t>
            </a:r>
            <a:r>
              <a:rPr kumimoji="0" lang="en-US" sz="3600" b="1" i="0" u="none" strike="noStrike" kern="1200" cap="none" spc="-50" normalizeH="0" baseline="0" noProof="0" dirty="0">
                <a:ln>
                  <a:noFill/>
                </a:ln>
                <a:solidFill>
                  <a:srgbClr val="0070C0"/>
                </a:solidFill>
                <a:effectLst/>
                <a:uLnTx/>
                <a:uFillTx/>
                <a:latin typeface="Bookman Old Style" panose="020F0302020204030204"/>
                <a:ea typeface="+mj-ea"/>
                <a:cs typeface="+mj-cs"/>
              </a:rPr>
              <a:t>Architecture</a:t>
            </a:r>
            <a:endParaRPr lang="en-US" b="1" dirty="0">
              <a:solidFill>
                <a:srgbClr val="0070C0"/>
              </a:solidFill>
            </a:endParaRPr>
          </a:p>
        </p:txBody>
      </p:sp>
      <p:graphicFrame>
        <p:nvGraphicFramePr>
          <p:cNvPr id="16" name="Diagram 15">
            <a:extLst>
              <a:ext uri="{FF2B5EF4-FFF2-40B4-BE49-F238E27FC236}">
                <a16:creationId xmlns:a16="http://schemas.microsoft.com/office/drawing/2014/main" id="{19800966-1149-392E-A1E8-4DA793BAB0F8}"/>
              </a:ext>
            </a:extLst>
          </p:cNvPr>
          <p:cNvGraphicFramePr/>
          <p:nvPr>
            <p:extLst>
              <p:ext uri="{D42A27DB-BD31-4B8C-83A1-F6EECF244321}">
                <p14:modId xmlns:p14="http://schemas.microsoft.com/office/powerpoint/2010/main" val="1702287675"/>
              </p:ext>
            </p:extLst>
          </p:nvPr>
        </p:nvGraphicFramePr>
        <p:xfrm>
          <a:off x="8130797" y="125835"/>
          <a:ext cx="3915794" cy="41106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4052912969"/>
      </p:ext>
    </p:extLst>
  </p:cSld>
  <p:clrMapOvr>
    <a:masterClrMapping/>
  </p:clrMapOvr>
</p:sld>
</file>

<file path=ppt/theme/theme1.xml><?xml version="1.0" encoding="utf-8"?>
<a:theme xmlns:a="http://schemas.openxmlformats.org/drawingml/2006/main" name="1_RetrospectVTI">
  <a:themeElements>
    <a:clrScheme name="Custom 34">
      <a:dk1>
        <a:sysClr val="windowText" lastClr="000000"/>
      </a:dk1>
      <a:lt1>
        <a:sysClr val="window" lastClr="FFFFFF"/>
      </a:lt1>
      <a:dk2>
        <a:srgbClr val="39302A"/>
      </a:dk2>
      <a:lt2>
        <a:srgbClr val="E5DEDB"/>
      </a:lt2>
      <a:accent1>
        <a:srgbClr val="EC7016"/>
      </a:accent1>
      <a:accent2>
        <a:srgbClr val="F8931D"/>
      </a:accent2>
      <a:accent3>
        <a:srgbClr val="CE8D3E"/>
      </a:accent3>
      <a:accent4>
        <a:srgbClr val="E64823"/>
      </a:accent4>
      <a:accent5>
        <a:srgbClr val="FFCA08"/>
      </a:accent5>
      <a:accent6>
        <a:srgbClr val="9C6A6A"/>
      </a:accent6>
      <a:hlink>
        <a:srgbClr val="2998E3"/>
      </a:hlink>
      <a:folHlink>
        <a:srgbClr val="7F723D"/>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VTI" id="{ABE3C30C-0FC0-4450-828E-52DE70F1BCCB}" vid="{A6E2497D-935A-4CFD-B9FD-6DCB15FA68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03EEFF0-FB57-4CB4-8BFC-DF397689E2ED}">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AA3F7EDC-E5B4-4BBC-9D2A-CBE6D46C37AD}">
  <ds:schemaRefs>
    <ds:schemaRef ds:uri="http://schemas.microsoft.com/sharepoint/v3/contenttype/forms"/>
  </ds:schemaRefs>
</ds:datastoreItem>
</file>

<file path=customXml/itemProps3.xml><?xml version="1.0" encoding="utf-8"?>
<ds:datastoreItem xmlns:ds="http://schemas.openxmlformats.org/officeDocument/2006/customXml" ds:itemID="{93932EF5-314F-409E-8020-FEE5FA0795B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{5CF33CF8-6D10-40D3-9C65-82D9D24CC02B}tf22712842_win32</Template>
  <TotalTime>38534</TotalTime>
  <Words>4455</Words>
  <Application>Microsoft Office PowerPoint</Application>
  <PresentationFormat>Widescreen</PresentationFormat>
  <Paragraphs>425</Paragraphs>
  <Slides>31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Bookman Old Style</vt:lpstr>
      <vt:lpstr>Calibri</vt:lpstr>
      <vt:lpstr>Franklin Gothic Book</vt:lpstr>
      <vt:lpstr>1_RetrospectVTI</vt:lpstr>
      <vt:lpstr>Ray</vt:lpstr>
      <vt:lpstr>Table of Contents</vt:lpstr>
      <vt:lpstr>Ray:  A Distributed ML Framework [1,2]</vt:lpstr>
      <vt:lpstr>Ray: Architecture</vt:lpstr>
      <vt:lpstr>Ray: Architecture</vt:lpstr>
      <vt:lpstr>Ray: Architecture</vt:lpstr>
      <vt:lpstr>Ray: Architecture</vt:lpstr>
      <vt:lpstr>Ray: Architecture</vt:lpstr>
      <vt:lpstr>Ray: Architecture</vt:lpstr>
      <vt:lpstr>Ray: Architecture</vt:lpstr>
      <vt:lpstr>Ray: Architecture</vt:lpstr>
      <vt:lpstr>Ray: Architecture</vt:lpstr>
      <vt:lpstr>Ray: Architecture Summary</vt:lpstr>
      <vt:lpstr>Ray: Architecture Comparison</vt:lpstr>
      <vt:lpstr>Ray: Object [3]</vt:lpstr>
      <vt:lpstr>Ray: Object Store</vt:lpstr>
      <vt:lpstr>Ray: Small Object Management</vt:lpstr>
      <vt:lpstr>Ray: Small Object Management</vt:lpstr>
      <vt:lpstr>Ray: Large Object Management</vt:lpstr>
      <vt:lpstr>Ray: Large Object Management</vt:lpstr>
      <vt:lpstr>Ray: Object Loss</vt:lpstr>
      <vt:lpstr>Ray: Object Summary</vt:lpstr>
      <vt:lpstr>Ray: Memory Management [4]</vt:lpstr>
      <vt:lpstr>Ray: Memory Management</vt:lpstr>
      <vt:lpstr>Ray: Resource Management</vt:lpstr>
      <vt:lpstr>Ray: Resource Management</vt:lpstr>
      <vt:lpstr>Ray: Resource Management</vt:lpstr>
      <vt:lpstr>Ray: Resource Management</vt:lpstr>
      <vt:lpstr>Ray: Global Control Store*</vt:lpstr>
      <vt:lpstr>Ray: Global Control Store</vt:lpstr>
      <vt:lpstr>Ray: Global Control Store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Yingxuan Zhu</dc:creator>
  <cp:lastModifiedBy>Yingxuan Zhu</cp:lastModifiedBy>
  <cp:revision>550</cp:revision>
  <dcterms:created xsi:type="dcterms:W3CDTF">2022-07-01T16:05:28Z</dcterms:created>
  <dcterms:modified xsi:type="dcterms:W3CDTF">2022-08-12T22:22:01Z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